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23"/>
  </p:notesMasterIdLst>
  <p:sldIdLst>
    <p:sldId id="381" r:id="rId2"/>
    <p:sldId id="405" r:id="rId3"/>
    <p:sldId id="400" r:id="rId4"/>
    <p:sldId id="404" r:id="rId5"/>
    <p:sldId id="402" r:id="rId6"/>
    <p:sldId id="403" r:id="rId7"/>
    <p:sldId id="337" r:id="rId8"/>
    <p:sldId id="297" r:id="rId9"/>
    <p:sldId id="390" r:id="rId10"/>
    <p:sldId id="325" r:id="rId11"/>
    <p:sldId id="324" r:id="rId12"/>
    <p:sldId id="326" r:id="rId13"/>
    <p:sldId id="377" r:id="rId14"/>
    <p:sldId id="392" r:id="rId15"/>
    <p:sldId id="393" r:id="rId16"/>
    <p:sldId id="378" r:id="rId17"/>
    <p:sldId id="290" r:id="rId18"/>
    <p:sldId id="394" r:id="rId19"/>
    <p:sldId id="396" r:id="rId20"/>
    <p:sldId id="398" r:id="rId21"/>
    <p:sldId id="397" r:id="rId22"/>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Tahoma" pitchFamily="34" charset="0"/>
        <a:ea typeface="+mn-ea"/>
        <a:cs typeface="Arial" charset="0"/>
      </a:defRPr>
    </a:lvl1pPr>
    <a:lvl2pPr marL="457200" algn="l" rtl="0" fontAlgn="base">
      <a:spcBef>
        <a:spcPct val="0"/>
      </a:spcBef>
      <a:spcAft>
        <a:spcPct val="0"/>
      </a:spcAft>
      <a:defRPr sz="2000" kern="1200">
        <a:solidFill>
          <a:schemeClr val="tx1"/>
        </a:solidFill>
        <a:latin typeface="Tahoma" pitchFamily="34" charset="0"/>
        <a:ea typeface="+mn-ea"/>
        <a:cs typeface="Arial" charset="0"/>
      </a:defRPr>
    </a:lvl2pPr>
    <a:lvl3pPr marL="914400" algn="l" rtl="0" fontAlgn="base">
      <a:spcBef>
        <a:spcPct val="0"/>
      </a:spcBef>
      <a:spcAft>
        <a:spcPct val="0"/>
      </a:spcAft>
      <a:defRPr sz="2000" kern="1200">
        <a:solidFill>
          <a:schemeClr val="tx1"/>
        </a:solidFill>
        <a:latin typeface="Tahoma" pitchFamily="34" charset="0"/>
        <a:ea typeface="+mn-ea"/>
        <a:cs typeface="Arial" charset="0"/>
      </a:defRPr>
    </a:lvl3pPr>
    <a:lvl4pPr marL="1371600" algn="l" rtl="0" fontAlgn="base">
      <a:spcBef>
        <a:spcPct val="0"/>
      </a:spcBef>
      <a:spcAft>
        <a:spcPct val="0"/>
      </a:spcAft>
      <a:defRPr sz="2000" kern="1200">
        <a:solidFill>
          <a:schemeClr val="tx1"/>
        </a:solidFill>
        <a:latin typeface="Tahoma" pitchFamily="34" charset="0"/>
        <a:ea typeface="+mn-ea"/>
        <a:cs typeface="Arial" charset="0"/>
      </a:defRPr>
    </a:lvl4pPr>
    <a:lvl5pPr marL="1828800" algn="l" rtl="0" fontAlgn="base">
      <a:spcBef>
        <a:spcPct val="0"/>
      </a:spcBef>
      <a:spcAft>
        <a:spcPct val="0"/>
      </a:spcAft>
      <a:defRPr sz="2000" kern="1200">
        <a:solidFill>
          <a:schemeClr val="tx1"/>
        </a:solidFill>
        <a:latin typeface="Tahoma" pitchFamily="34" charset="0"/>
        <a:ea typeface="+mn-ea"/>
        <a:cs typeface="Arial" charset="0"/>
      </a:defRPr>
    </a:lvl5pPr>
    <a:lvl6pPr marL="2286000" algn="l" defTabSz="914400" rtl="0" eaLnBrk="1" latinLnBrk="0" hangingPunct="1">
      <a:defRPr sz="2000" kern="1200">
        <a:solidFill>
          <a:schemeClr val="tx1"/>
        </a:solidFill>
        <a:latin typeface="Tahoma" pitchFamily="34" charset="0"/>
        <a:ea typeface="+mn-ea"/>
        <a:cs typeface="Arial" charset="0"/>
      </a:defRPr>
    </a:lvl6pPr>
    <a:lvl7pPr marL="2743200" algn="l" defTabSz="914400" rtl="0" eaLnBrk="1" latinLnBrk="0" hangingPunct="1">
      <a:defRPr sz="2000" kern="1200">
        <a:solidFill>
          <a:schemeClr val="tx1"/>
        </a:solidFill>
        <a:latin typeface="Tahoma" pitchFamily="34" charset="0"/>
        <a:ea typeface="+mn-ea"/>
        <a:cs typeface="Arial" charset="0"/>
      </a:defRPr>
    </a:lvl7pPr>
    <a:lvl8pPr marL="3200400" algn="l" defTabSz="914400" rtl="0" eaLnBrk="1" latinLnBrk="0" hangingPunct="1">
      <a:defRPr sz="2000" kern="1200">
        <a:solidFill>
          <a:schemeClr val="tx1"/>
        </a:solidFill>
        <a:latin typeface="Tahoma" pitchFamily="34" charset="0"/>
        <a:ea typeface="+mn-ea"/>
        <a:cs typeface="Arial" charset="0"/>
      </a:defRPr>
    </a:lvl8pPr>
    <a:lvl9pPr marL="3657600" algn="l" defTabSz="914400" rtl="0" eaLnBrk="1" latinLnBrk="0" hangingPunct="1">
      <a:defRPr sz="2000"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3011" autoAdjust="0"/>
  </p:normalViewPr>
  <p:slideViewPr>
    <p:cSldViewPr>
      <p:cViewPr varScale="1">
        <p:scale>
          <a:sx n="62" d="100"/>
          <a:sy n="62" d="100"/>
        </p:scale>
        <p:origin x="151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4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CACE6-18D6-4656-8C9D-84DB3CF60BCA}" type="datetimeFigureOut">
              <a:rPr lang="tr-TR" smtClean="0"/>
              <a:pPr/>
              <a:t>31.03.2020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B8C713-F1BF-4441-A893-14C9775F1EE6}" type="slidenum">
              <a:rPr lang="tr-TR" smtClean="0"/>
              <a:pPr/>
              <a:t>‹#›</a:t>
            </a:fld>
            <a:endParaRPr lang="tr-TR"/>
          </a:p>
        </p:txBody>
      </p:sp>
    </p:spTree>
    <p:extLst>
      <p:ext uri="{BB962C8B-B14F-4D97-AF65-F5344CB8AC3E}">
        <p14:creationId xmlns:p14="http://schemas.microsoft.com/office/powerpoint/2010/main" val="182544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29C96A3-D0EC-46B0-9924-368EE74D0E37}" type="slidenum">
              <a:rPr lang="tr-TR" smtClean="0"/>
              <a:t>4</a:t>
            </a:fld>
            <a:endParaRPr lang="tr-TR"/>
          </a:p>
        </p:txBody>
      </p:sp>
    </p:spTree>
    <p:extLst>
      <p:ext uri="{BB962C8B-B14F-4D97-AF65-F5344CB8AC3E}">
        <p14:creationId xmlns:p14="http://schemas.microsoft.com/office/powerpoint/2010/main" val="2863381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sp>
            <p:nvSpPr>
              <p:cNvPr id="14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sp>
            <p:nvSpPr>
              <p:cNvPr id="14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sp>
            <p:nvSpPr>
              <p:cNvPr id="14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sp>
            <p:nvSpPr>
              <p:cNvPr id="14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sp>
            <p:nvSpPr>
              <p:cNvPr id="14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sp>
            <p:nvSpPr>
              <p:cNvPr id="14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sp>
            <p:nvSpPr>
              <p:cNvPr id="14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sp>
            <p:nvSpPr>
              <p:cNvPr id="15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sp>
            <p:nvSpPr>
              <p:cNvPr id="15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sp>
            <p:nvSpPr>
              <p:cNvPr id="15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sp>
            <p:nvSpPr>
              <p:cNvPr id="15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sp>
            <p:nvSpPr>
              <p:cNvPr id="15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0"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tr-TR">
                  <a:latin typeface="Tahoma" charset="0"/>
                  <a:cs typeface="+mn-cs"/>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27"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tr-TR">
                  <a:latin typeface="Tahoma" charset="0"/>
                  <a:cs typeface="+mn-cs"/>
                </a:endParaRPr>
              </a:p>
            </p:txBody>
          </p:sp>
          <p:sp>
            <p:nvSpPr>
              <p:cNvPr id="128"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tr-TR">
                  <a:latin typeface="Tahoma" charset="0"/>
                  <a:cs typeface="+mn-cs"/>
                </a:endParaRPr>
              </a:p>
            </p:txBody>
          </p:sp>
          <p:sp>
            <p:nvSpPr>
              <p:cNvPr id="129"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tr-TR">
                  <a:latin typeface="Tahoma" charset="0"/>
                  <a:cs typeface="+mn-cs"/>
                </a:endParaRPr>
              </a:p>
            </p:txBody>
          </p:sp>
          <p:sp>
            <p:nvSpPr>
              <p:cNvPr id="130"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tr-TR">
                  <a:latin typeface="Tahoma" charset="0"/>
                  <a:cs typeface="+mn-cs"/>
                </a:endParaRPr>
              </a:p>
            </p:txBody>
          </p:sp>
          <p:sp>
            <p:nvSpPr>
              <p:cNvPr id="131"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tr-TR">
                  <a:latin typeface="Tahoma" charset="0"/>
                  <a:cs typeface="+mn-cs"/>
                </a:endParaRPr>
              </a:p>
            </p:txBody>
          </p:sp>
          <p:sp>
            <p:nvSpPr>
              <p:cNvPr id="132"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tr-TR">
                  <a:latin typeface="Tahoma" charset="0"/>
                  <a:cs typeface="+mn-cs"/>
                </a:endParaRPr>
              </a:p>
            </p:txBody>
          </p:sp>
          <p:sp>
            <p:nvSpPr>
              <p:cNvPr id="133"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tr-TR">
                  <a:latin typeface="Tahoma" charset="0"/>
                  <a:cs typeface="+mn-cs"/>
                </a:endParaRPr>
              </a:p>
            </p:txBody>
          </p:sp>
          <p:sp>
            <p:nvSpPr>
              <p:cNvPr id="134"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tr-TR">
                  <a:latin typeface="Tahoma" charset="0"/>
                  <a:cs typeface="+mn-cs"/>
                </a:endParaRPr>
              </a:p>
            </p:txBody>
          </p:sp>
          <p:sp>
            <p:nvSpPr>
              <p:cNvPr id="135"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tr-TR">
                  <a:latin typeface="Tahoma" charset="0"/>
                  <a:cs typeface="+mn-cs"/>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138"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tr-TR">
                  <a:latin typeface="Tahoma" charset="0"/>
                  <a:cs typeface="+mn-cs"/>
                </a:endParaRPr>
              </a:p>
            </p:txBody>
          </p:sp>
          <p:sp>
            <p:nvSpPr>
              <p:cNvPr id="139"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tr-TR">
                  <a:latin typeface="Tahoma" charset="0"/>
                  <a:cs typeface="+mn-cs"/>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tr-TR">
                  <a:latin typeface="Tahoma" charset="0"/>
                  <a:cs typeface="+mn-cs"/>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tr-TR">
                  <a:latin typeface="Tahoma" charset="0"/>
                  <a:cs typeface="+mn-cs"/>
                </a:endParaRPr>
              </a:p>
            </p:txBody>
          </p:sp>
        </p:grpSp>
      </p:grpSp>
      <p:sp>
        <p:nvSpPr>
          <p:cNvPr id="7695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tr-TR"/>
              <a:t>Asıl başlık stili için tıklatın</a:t>
            </a:r>
            <a:endParaRPr lang="en-US"/>
          </a:p>
        </p:txBody>
      </p:sp>
      <p:sp>
        <p:nvSpPr>
          <p:cNvPr id="76954"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tr-TR"/>
              <a:t>Asıl alt başlık stilini düzenlemek için tıklatın</a:t>
            </a:r>
            <a:endParaRPr lang="en-US"/>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F5E07A86-E42E-4602-A223-F98307EDA832}" type="slidenum">
              <a:rPr lang="en-US"/>
              <a:pPr>
                <a:defRPr/>
              </a:pPr>
              <a:t>‹#›</a:t>
            </a:fld>
            <a:endParaRPr lang="en-US"/>
          </a:p>
        </p:txBody>
      </p:sp>
    </p:spTree>
  </p:cSld>
  <p:clrMapOvr>
    <a:masterClrMapping/>
  </p:clrMapOvr>
  <p:transition spd="slow">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5F2109D-8AB7-4252-982A-6E83FEE6CDD7}" type="slidenum">
              <a:rPr lang="en-US"/>
              <a:pPr>
                <a:defRPr/>
              </a:pPr>
              <a:t>‹#›</a:t>
            </a:fld>
            <a:endParaRPr lang="en-US"/>
          </a:p>
        </p:txBody>
      </p:sp>
    </p:spTree>
  </p:cSld>
  <p:clrMapOvr>
    <a:masterClrMapping/>
  </p:clrMapOvr>
  <p:transition spd="slow">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tr-TR"/>
              <a:t>Asıl başlık stili için tıklatın</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0564CDF8-749C-455C-951A-0357AE81800D}" type="slidenum">
              <a:rPr lang="en-US"/>
              <a:pPr>
                <a:defRPr/>
              </a:pPr>
              <a:t>‹#›</a:t>
            </a:fld>
            <a:endParaRPr lang="en-US"/>
          </a:p>
        </p:txBody>
      </p:sp>
    </p:spTree>
  </p:cSld>
  <p:clrMapOvr>
    <a:masterClrMapping/>
  </p:clrMapOvr>
  <p:transition spd="slow">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CDD933F7-7928-4EDF-8B12-7117EEF531F0}" type="slidenum">
              <a:rPr lang="en-US"/>
              <a:pPr>
                <a:defRPr/>
              </a:pPr>
              <a:t>‹#›</a:t>
            </a:fld>
            <a:endParaRPr lang="en-US"/>
          </a:p>
        </p:txBody>
      </p:sp>
    </p:spTree>
  </p:cSld>
  <p:clrMapOvr>
    <a:masterClrMapping/>
  </p:clrMapOvr>
  <p:transition spd="slow">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022744EE-D5AC-40E7-AE16-A1A4F97CCCCB}" type="slidenum">
              <a:rPr lang="en-US"/>
              <a:pPr>
                <a:defRPr/>
              </a:pPr>
              <a:t>‹#›</a:t>
            </a:fld>
            <a:endParaRPr lang="en-US"/>
          </a:p>
        </p:txBody>
      </p:sp>
    </p:spTree>
  </p:cSld>
  <p:clrMapOvr>
    <a:masterClrMapping/>
  </p:clrMapOvr>
  <p:transition spd="slow">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54BA9C67-8756-438E-A88D-35934268E447}" type="slidenum">
              <a:rPr lang="en-US"/>
              <a:pPr>
                <a:defRPr/>
              </a:pPr>
              <a:t>‹#›</a:t>
            </a:fld>
            <a:endParaRPr lang="en-US"/>
          </a:p>
        </p:txBody>
      </p:sp>
    </p:spTree>
  </p:cSld>
  <p:clrMapOvr>
    <a:masterClrMapping/>
  </p:clrMapOvr>
  <p:transition spd="slow">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E6BB3BA8-2B22-4A15-B322-87EACCEC71FC}" type="slidenum">
              <a:rPr lang="en-US"/>
              <a:pPr>
                <a:defRPr/>
              </a:pPr>
              <a:t>‹#›</a:t>
            </a:fld>
            <a:endParaRPr lang="en-US"/>
          </a:p>
        </p:txBody>
      </p:sp>
    </p:spTree>
  </p:cSld>
  <p:clrMapOvr>
    <a:masterClrMapping/>
  </p:clrMapOvr>
  <p:transition spd="slow">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236F3EE1-C205-4FD8-B2EB-51AEFA519EA4}" type="slidenum">
              <a:rPr lang="en-US"/>
              <a:pPr>
                <a:defRPr/>
              </a:pPr>
              <a:t>‹#›</a:t>
            </a:fld>
            <a:endParaRPr lang="en-US"/>
          </a:p>
        </p:txBody>
      </p:sp>
    </p:spTree>
  </p:cSld>
  <p:clrMapOvr>
    <a:masterClrMapping/>
  </p:clrMapOvr>
  <p:transition spd="slow">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7AEC196E-ADC9-4A6D-8A33-D7ACFB2CCA1D}" type="slidenum">
              <a:rPr lang="en-US"/>
              <a:pPr>
                <a:defRPr/>
              </a:pPr>
              <a:t>‹#›</a:t>
            </a:fld>
            <a:endParaRPr lang="en-US"/>
          </a:p>
        </p:txBody>
      </p:sp>
    </p:spTree>
  </p:cSld>
  <p:clrMapOvr>
    <a:masterClrMapping/>
  </p:clrMapOvr>
  <p:transition spd="slow">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31D8031F-BE4E-4C11-BED5-43C667694F13}" type="slidenum">
              <a:rPr lang="en-US"/>
              <a:pPr>
                <a:defRPr/>
              </a:pPr>
              <a:t>‹#›</a:t>
            </a:fld>
            <a:endParaRPr lang="en-US"/>
          </a:p>
        </p:txBody>
      </p:sp>
    </p:spTree>
  </p:cSld>
  <p:clrMapOvr>
    <a:masterClrMapping/>
  </p:clrMapOvr>
  <p:transition spd="slow">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D53D2F2C-7FB1-4774-8B6A-477BD6F1078F}" type="slidenum">
              <a:rPr lang="en-US"/>
              <a:pPr>
                <a:defRPr/>
              </a:pPr>
              <a:t>‹#›</a:t>
            </a:fld>
            <a:endParaRPr lang="en-US"/>
          </a:p>
        </p:txBody>
      </p:sp>
    </p:spTree>
  </p:cSld>
  <p:clrMapOvr>
    <a:masterClrMapping/>
  </p:clrMapOvr>
  <p:transition spd="slow">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75780"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sp>
            <p:nvSpPr>
              <p:cNvPr id="75781"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sp>
            <p:nvSpPr>
              <p:cNvPr id="75782"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sp>
            <p:nvSpPr>
              <p:cNvPr id="75783"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sp>
            <p:nvSpPr>
              <p:cNvPr id="75784"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sp>
            <p:nvSpPr>
              <p:cNvPr id="75785"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sp>
            <p:nvSpPr>
              <p:cNvPr id="75786"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sp>
            <p:nvSpPr>
              <p:cNvPr id="75787"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sp>
            <p:nvSpPr>
              <p:cNvPr id="75788"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sp>
            <p:nvSpPr>
              <p:cNvPr id="75789"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sp>
            <p:nvSpPr>
              <p:cNvPr id="75790"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sp>
            <p:nvSpPr>
              <p:cNvPr id="75791"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sp>
            <p:nvSpPr>
              <p:cNvPr id="75792"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tr-TR">
                  <a:latin typeface="Tahoma" charset="0"/>
                  <a:cs typeface="+mn-cs"/>
                </a:endParaRPr>
              </a:p>
            </p:txBody>
          </p:sp>
        </p:grpSp>
        <p:grpSp>
          <p:nvGrpSpPr>
            <p:cNvPr id="1033" name="Group 17"/>
            <p:cNvGrpSpPr>
              <a:grpSpLocks/>
            </p:cNvGrpSpPr>
            <p:nvPr userDrawn="1"/>
          </p:nvGrpSpPr>
          <p:grpSpPr bwMode="auto">
            <a:xfrm>
              <a:off x="0" y="2291"/>
              <a:ext cx="1385" cy="1702"/>
              <a:chOff x="0" y="2291"/>
              <a:chExt cx="1385" cy="1702"/>
            </a:xfrm>
          </p:grpSpPr>
          <p:sp>
            <p:nvSpPr>
              <p:cNvPr id="75794"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79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796"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79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798"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799"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0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01"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02"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03"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04"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05"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0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0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08"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0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1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11"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1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13"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14"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15"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1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1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1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1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2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2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2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2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2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2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2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2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2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2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3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3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3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3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3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3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3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3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3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3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4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4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4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4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4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4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4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4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4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4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5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5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5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5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5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5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5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57"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tr-TR">
                  <a:latin typeface="Tahoma" charset="0"/>
                  <a:cs typeface="+mn-cs"/>
                </a:endParaRPr>
              </a:p>
            </p:txBody>
          </p:sp>
          <p:sp>
            <p:nvSpPr>
              <p:cNvPr id="7585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5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60"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6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6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6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6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6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66"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67"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6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6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70"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71"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72"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73"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7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75"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7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77"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78"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7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8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8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8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83"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84"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85"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8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8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8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8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9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9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9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9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9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9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9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9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9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89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90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90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90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90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90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90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90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90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90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90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91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91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91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91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914"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tr-TR">
                  <a:latin typeface="Tahoma" charset="0"/>
                  <a:cs typeface="+mn-cs"/>
                </a:endParaRPr>
              </a:p>
            </p:txBody>
          </p:sp>
          <p:sp>
            <p:nvSpPr>
              <p:cNvPr id="75915"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tr-TR">
                  <a:latin typeface="Tahoma" charset="0"/>
                  <a:cs typeface="+mn-cs"/>
                </a:endParaRPr>
              </a:p>
            </p:txBody>
          </p:sp>
          <p:sp>
            <p:nvSpPr>
              <p:cNvPr id="75916"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tr-TR">
                  <a:latin typeface="Tahoma" charset="0"/>
                  <a:cs typeface="+mn-cs"/>
                </a:endParaRPr>
              </a:p>
            </p:txBody>
          </p:sp>
          <p:sp>
            <p:nvSpPr>
              <p:cNvPr id="75917"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tr-TR">
                  <a:latin typeface="Tahoma" charset="0"/>
                  <a:cs typeface="+mn-cs"/>
                </a:endParaRPr>
              </a:p>
            </p:txBody>
          </p:sp>
          <p:sp>
            <p:nvSpPr>
              <p:cNvPr id="75918"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tr-TR">
                  <a:latin typeface="Tahoma" charset="0"/>
                  <a:cs typeface="+mn-cs"/>
                </a:endParaRPr>
              </a:p>
            </p:txBody>
          </p:sp>
          <p:sp>
            <p:nvSpPr>
              <p:cNvPr id="75919"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tr-TR">
                  <a:latin typeface="Tahoma" charset="0"/>
                  <a:cs typeface="+mn-cs"/>
                </a:endParaRPr>
              </a:p>
            </p:txBody>
          </p:sp>
          <p:sp>
            <p:nvSpPr>
              <p:cNvPr id="75920"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tr-TR">
                  <a:latin typeface="Tahoma" charset="0"/>
                  <a:cs typeface="+mn-cs"/>
                </a:endParaRPr>
              </a:p>
            </p:txBody>
          </p:sp>
          <p:sp>
            <p:nvSpPr>
              <p:cNvPr id="75921"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tr-TR">
                  <a:latin typeface="Tahoma" charset="0"/>
                  <a:cs typeface="+mn-cs"/>
                </a:endParaRPr>
              </a:p>
            </p:txBody>
          </p:sp>
          <p:sp>
            <p:nvSpPr>
              <p:cNvPr id="75922"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tr-TR">
                  <a:latin typeface="Tahoma" charset="0"/>
                  <a:cs typeface="+mn-cs"/>
                </a:endParaRPr>
              </a:p>
            </p:txBody>
          </p:sp>
          <p:sp>
            <p:nvSpPr>
              <p:cNvPr id="7592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92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tr-TR">
                  <a:latin typeface="Tahoma" charset="0"/>
                  <a:cs typeface="+mn-cs"/>
                </a:endParaRPr>
              </a:p>
            </p:txBody>
          </p:sp>
          <p:sp>
            <p:nvSpPr>
              <p:cNvPr id="75925"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tr-TR">
                  <a:latin typeface="Tahoma" charset="0"/>
                  <a:cs typeface="+mn-cs"/>
                </a:endParaRPr>
              </a:p>
            </p:txBody>
          </p:sp>
          <p:sp>
            <p:nvSpPr>
              <p:cNvPr id="75926"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tr-TR">
                  <a:latin typeface="Tahoma" charset="0"/>
                  <a:cs typeface="+mn-cs"/>
                </a:endParaRPr>
              </a:p>
            </p:txBody>
          </p:sp>
          <p:sp>
            <p:nvSpPr>
              <p:cNvPr id="7592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tr-TR">
                  <a:latin typeface="Tahoma" charset="0"/>
                  <a:cs typeface="+mn-cs"/>
                </a:endParaRPr>
              </a:p>
            </p:txBody>
          </p:sp>
          <p:sp>
            <p:nvSpPr>
              <p:cNvPr id="7592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tr-TR">
                  <a:latin typeface="Tahoma" charset="0"/>
                  <a:cs typeface="+mn-cs"/>
                </a:endParaRPr>
              </a:p>
            </p:txBody>
          </p:sp>
        </p:grpSp>
      </p:grpSp>
      <p:sp>
        <p:nvSpPr>
          <p:cNvPr id="75929"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Asıl başlık stili için tıklatın</a:t>
            </a:r>
          </a:p>
        </p:txBody>
      </p:sp>
      <p:sp>
        <p:nvSpPr>
          <p:cNvPr id="75930"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cs typeface="+mn-cs"/>
              </a:defRPr>
            </a:lvl1pPr>
          </a:lstStyle>
          <a:p>
            <a:pPr>
              <a:defRPr/>
            </a:pPr>
            <a:endParaRPr lang="en-US"/>
          </a:p>
        </p:txBody>
      </p:sp>
      <p:sp>
        <p:nvSpPr>
          <p:cNvPr id="75931"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cs typeface="+mn-cs"/>
              </a:defRPr>
            </a:lvl1pPr>
          </a:lstStyle>
          <a:p>
            <a:pPr>
              <a:defRPr/>
            </a:pPr>
            <a:endParaRPr lang="en-US"/>
          </a:p>
        </p:txBody>
      </p:sp>
      <p:sp>
        <p:nvSpPr>
          <p:cNvPr id="75932"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cs typeface="+mn-cs"/>
              </a:defRPr>
            </a:lvl1pPr>
          </a:lstStyle>
          <a:p>
            <a:pPr>
              <a:defRPr/>
            </a:pPr>
            <a:fld id="{7C84E9B9-2672-4103-A717-C6F5423F4738}" type="slidenum">
              <a:rPr lang="en-US"/>
              <a:pPr>
                <a:defRPr/>
              </a:pPr>
              <a:t>‹#›</a:t>
            </a:fld>
            <a:endParaRPr lang="en-US"/>
          </a:p>
        </p:txBody>
      </p:sp>
      <p:sp>
        <p:nvSpPr>
          <p:cNvPr id="75933"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Asıl metin stillerini düzenlemek için tıklatın</a:t>
            </a:r>
          </a:p>
          <a:p>
            <a:pPr lvl="1"/>
            <a:r>
              <a:rPr lang="en-US"/>
              <a:t>İkinci düzey</a:t>
            </a:r>
          </a:p>
          <a:p>
            <a:pPr lvl="2"/>
            <a:r>
              <a:rPr lang="en-US"/>
              <a:t>Üçüncü düzey</a:t>
            </a:r>
          </a:p>
          <a:p>
            <a:pPr lvl="3"/>
            <a:r>
              <a:rPr lang="en-US"/>
              <a:t>Dördüncü düzey</a:t>
            </a:r>
          </a:p>
          <a:p>
            <a:pPr lvl="4"/>
            <a:r>
              <a:rPr lang="en-US"/>
              <a:t>Beşinci düzey</a:t>
            </a:r>
          </a:p>
        </p:txBody>
      </p:sp>
    </p:spTree>
  </p:cSld>
  <p:clrMap bg1="dk2" tx1="lt1" bg2="dk1" tx2="lt2" accent1="accent1" accent2="accent2" accent3="accent3" accent4="accent4" accent5="accent5" accent6="accent6" hlink="hlink" folHlink="folHlink"/>
  <p:sldLayoutIdLst>
    <p:sldLayoutId id="2147483906"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ransition spd="slow">
    <p:cover dir="u"/>
  </p:transition>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1" fontAlgn="base" hangingPunct="1">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gif"/><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C:\Users\BAHADIR AKBAŞ\Desktop\uzun-sure-tok-tutacak-altin-gidalar-istah-kesici-meyveler-nelerdir.jpg"/>
          <p:cNvPicPr>
            <a:picLocks noChangeAspect="1" noChangeArrowheads="1"/>
          </p:cNvPicPr>
          <p:nvPr/>
        </p:nvPicPr>
        <p:blipFill>
          <a:blip r:embed="rId2" cstate="print"/>
          <a:srcRect/>
          <a:stretch>
            <a:fillRect/>
          </a:stretch>
        </p:blipFill>
        <p:spPr bwMode="auto">
          <a:xfrm>
            <a:off x="-1" y="2492896"/>
            <a:ext cx="9144001" cy="4365104"/>
          </a:xfrm>
          <a:prstGeom prst="rect">
            <a:avLst/>
          </a:prstGeom>
          <a:noFill/>
        </p:spPr>
      </p:pic>
      <p:sp>
        <p:nvSpPr>
          <p:cNvPr id="6" name="5 Dikdörtgen"/>
          <p:cNvSpPr/>
          <p:nvPr/>
        </p:nvSpPr>
        <p:spPr>
          <a:xfrm>
            <a:off x="0" y="0"/>
            <a:ext cx="9144000" cy="2585323"/>
          </a:xfrm>
          <a:prstGeom prst="rect">
            <a:avLst/>
          </a:prstGeom>
          <a:blipFill>
            <a:blip r:embed="rId3" cstate="print"/>
            <a:tile tx="0" ty="0" sx="100000" sy="100000" flip="none" algn="tl"/>
          </a:blipFill>
        </p:spPr>
        <p:txBody>
          <a:bodyPr wrap="square" lIns="91440" tIns="45720" rIns="91440" bIns="45720">
            <a:spAutoFit/>
            <a:scene3d>
              <a:camera prst="orthographicFront"/>
              <a:lightRig rig="soft" dir="tl">
                <a:rot lat="0" lon="0" rev="0"/>
              </a:lightRig>
            </a:scene3d>
            <a:sp3d extrusionH="57150" contourW="25400" prstMaterial="matte">
              <a:bevelT w="25400" h="55880" prst="convex"/>
              <a:contourClr>
                <a:schemeClr val="accent2">
                  <a:tint val="20000"/>
                </a:schemeClr>
              </a:contourClr>
            </a:sp3d>
          </a:bodyPr>
          <a:lstStyle/>
          <a:p>
            <a:pPr algn="ctr"/>
            <a:r>
              <a:rPr lang="tr-TR" sz="54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rPr>
              <a:t>NASIL BESLENİYORUZ</a:t>
            </a:r>
            <a:r>
              <a:rPr lang="tr-TR" sz="54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rPr>
              <a:t>?</a:t>
            </a:r>
          </a:p>
          <a:p>
            <a:pPr algn="ctr"/>
            <a:r>
              <a:rPr lang="tr-TR" sz="54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rPr>
              <a:t>BESLENİRKEN NELERE DİKKAT EDECEĞİZ?</a:t>
            </a:r>
          </a:p>
        </p:txBody>
      </p:sp>
    </p:spTree>
  </p:cSld>
  <p:clrMapOvr>
    <a:masterClrMapping/>
  </p:clrMapOvr>
  <p:transition spd="slow">
    <p:cover dir="u"/>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ctrTitle" sz="quarter"/>
          </p:nvPr>
        </p:nvSpPr>
        <p:spPr>
          <a:xfrm>
            <a:off x="539552" y="188640"/>
            <a:ext cx="7772400" cy="1736725"/>
          </a:xfrm>
        </p:spPr>
        <p:txBody>
          <a:bodyPr/>
          <a:lstStyle/>
          <a:p>
            <a:pPr eaLnBrk="1" hangingPunct="1">
              <a:defRPr/>
            </a:pPr>
            <a:r>
              <a:rPr lang="tr-TR" sz="8000" dirty="0"/>
              <a:t>MARGARİN</a:t>
            </a:r>
          </a:p>
        </p:txBody>
      </p:sp>
      <p:sp>
        <p:nvSpPr>
          <p:cNvPr id="6" name="5 Alt Başlık"/>
          <p:cNvSpPr>
            <a:spLocks noGrp="1"/>
          </p:cNvSpPr>
          <p:nvPr>
            <p:ph type="subTitle" sz="quarter" idx="1"/>
          </p:nvPr>
        </p:nvSpPr>
        <p:spPr>
          <a:xfrm>
            <a:off x="5220072" y="2060848"/>
            <a:ext cx="3923928" cy="1752600"/>
          </a:xfrm>
        </p:spPr>
        <p:txBody>
          <a:bodyPr/>
          <a:lstStyle/>
          <a:p>
            <a:r>
              <a:rPr lang="tr-TR" dirty="0"/>
              <a:t>Hangisi Sağlıklı?</a:t>
            </a:r>
          </a:p>
        </p:txBody>
      </p:sp>
      <p:pic>
        <p:nvPicPr>
          <p:cNvPr id="14338" name="Picture 2" descr="http://llcdn.listelist.com/listeliststatic/2014/10/saglikli-yasa-listelist-9.jpg"/>
          <p:cNvPicPr>
            <a:picLocks noChangeAspect="1" noChangeArrowheads="1"/>
          </p:cNvPicPr>
          <p:nvPr/>
        </p:nvPicPr>
        <p:blipFill>
          <a:blip r:embed="rId2" cstate="print"/>
          <a:srcRect/>
          <a:stretch>
            <a:fillRect/>
          </a:stretch>
        </p:blipFill>
        <p:spPr bwMode="auto">
          <a:xfrm>
            <a:off x="0" y="2060848"/>
            <a:ext cx="4762500" cy="4638676"/>
          </a:xfrm>
          <a:prstGeom prst="rect">
            <a:avLst/>
          </a:prstGeom>
          <a:noFill/>
        </p:spPr>
      </p:pic>
      <p:pic>
        <p:nvPicPr>
          <p:cNvPr id="14340" name="Picture 4" descr="http://www.yeterkioku.com/resimler/makale/20130107213358.jpg"/>
          <p:cNvPicPr>
            <a:picLocks noChangeAspect="1" noChangeArrowheads="1"/>
          </p:cNvPicPr>
          <p:nvPr/>
        </p:nvPicPr>
        <p:blipFill>
          <a:blip r:embed="rId3" cstate="print"/>
          <a:srcRect/>
          <a:stretch>
            <a:fillRect/>
          </a:stretch>
        </p:blipFill>
        <p:spPr bwMode="auto">
          <a:xfrm>
            <a:off x="4963289" y="3356992"/>
            <a:ext cx="3427839" cy="2595365"/>
          </a:xfrm>
          <a:prstGeom prst="rect">
            <a:avLst/>
          </a:prstGeom>
          <a:noFill/>
        </p:spPr>
      </p:pic>
    </p:spTree>
  </p:cSld>
  <p:clrMapOvr>
    <a:masterClrMapping/>
  </p:clrMapOvr>
  <p:transition spd="slow">
    <p:cover dir="u"/>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850900"/>
          </a:xfrm>
        </p:spPr>
        <p:txBody>
          <a:bodyPr>
            <a:noAutofit/>
          </a:bodyPr>
          <a:lstStyle/>
          <a:p>
            <a:pPr eaLnBrk="1" fontAlgn="auto" hangingPunct="1">
              <a:spcAft>
                <a:spcPts val="0"/>
              </a:spcAft>
              <a:defRPr/>
            </a:pPr>
            <a:r>
              <a:rPr lang="tr-TR" sz="6000" b="1" dirty="0"/>
              <a:t>GAZLI İÇECEKLER</a:t>
            </a:r>
          </a:p>
        </p:txBody>
      </p:sp>
      <p:pic>
        <p:nvPicPr>
          <p:cNvPr id="6146" name="Picture 2" descr="http://zararlari.com/wp-content/uploads/Kolaninzararlari.jpg"/>
          <p:cNvPicPr>
            <a:picLocks noChangeAspect="1" noChangeArrowheads="1"/>
          </p:cNvPicPr>
          <p:nvPr/>
        </p:nvPicPr>
        <p:blipFill>
          <a:blip r:embed="rId2" cstate="print"/>
          <a:srcRect/>
          <a:stretch>
            <a:fillRect/>
          </a:stretch>
        </p:blipFill>
        <p:spPr bwMode="auto">
          <a:xfrm rot="5400000">
            <a:off x="5683559" y="3397562"/>
            <a:ext cx="5229199" cy="1691679"/>
          </a:xfrm>
          <a:prstGeom prst="rect">
            <a:avLst/>
          </a:prstGeom>
          <a:noFill/>
        </p:spPr>
      </p:pic>
      <p:pic>
        <p:nvPicPr>
          <p:cNvPr id="13318" name="Picture 6" descr="http://previews.123rf.com/images/yukipon/yukipon1306/yukipon130600015/20233412-drinks-juice-cans-pet-bottle-Set-Vector--Stock-Photo.jpg"/>
          <p:cNvPicPr>
            <a:picLocks noChangeAspect="1" noChangeArrowheads="1"/>
          </p:cNvPicPr>
          <p:nvPr/>
        </p:nvPicPr>
        <p:blipFill>
          <a:blip r:embed="rId3" cstate="print"/>
          <a:srcRect/>
          <a:stretch>
            <a:fillRect/>
          </a:stretch>
        </p:blipFill>
        <p:spPr bwMode="auto">
          <a:xfrm>
            <a:off x="0" y="1628800"/>
            <a:ext cx="7429463" cy="5229200"/>
          </a:xfrm>
          <a:prstGeom prst="rect">
            <a:avLst/>
          </a:prstGeom>
          <a:noFill/>
        </p:spPr>
      </p:pic>
    </p:spTree>
  </p:cSld>
  <p:clrMapOvr>
    <a:masterClrMapping/>
  </p:clrMapOvr>
  <p:transition spd="slow">
    <p:cover dir="u"/>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4" descr="http://www.habername.com/images/news/68751.jpg"/>
          <p:cNvPicPr>
            <a:picLocks noChangeAspect="1" noChangeArrowheads="1"/>
          </p:cNvPicPr>
          <p:nvPr/>
        </p:nvPicPr>
        <p:blipFill>
          <a:blip r:embed="rId2" cstate="print"/>
          <a:srcRect/>
          <a:stretch>
            <a:fillRect/>
          </a:stretch>
        </p:blipFill>
        <p:spPr bwMode="auto">
          <a:xfrm>
            <a:off x="4355976" y="1196761"/>
            <a:ext cx="4356000" cy="2931919"/>
          </a:xfrm>
          <a:prstGeom prst="rect">
            <a:avLst/>
          </a:prstGeom>
          <a:noFill/>
        </p:spPr>
      </p:pic>
      <p:sp>
        <p:nvSpPr>
          <p:cNvPr id="2" name="1 Başlık"/>
          <p:cNvSpPr>
            <a:spLocks noGrp="1"/>
          </p:cNvSpPr>
          <p:nvPr>
            <p:ph type="title"/>
          </p:nvPr>
        </p:nvSpPr>
        <p:spPr>
          <a:xfrm>
            <a:off x="301625" y="0"/>
            <a:ext cx="8540750" cy="1371600"/>
          </a:xfrm>
        </p:spPr>
        <p:txBody>
          <a:bodyPr/>
          <a:lstStyle/>
          <a:p>
            <a:pPr eaLnBrk="1" hangingPunct="1">
              <a:defRPr/>
            </a:pPr>
            <a:r>
              <a:rPr lang="tr-TR" dirty="0"/>
              <a:t>ŞEKER ÇEŞİTLERİ</a:t>
            </a:r>
          </a:p>
        </p:txBody>
      </p:sp>
      <p:pic>
        <p:nvPicPr>
          <p:cNvPr id="15362" name="Picture 2" descr="http://www.fatihhaber.com/resimler/haber/279557_761.jpg"/>
          <p:cNvPicPr>
            <a:picLocks noChangeAspect="1" noChangeArrowheads="1"/>
          </p:cNvPicPr>
          <p:nvPr/>
        </p:nvPicPr>
        <p:blipFill>
          <a:blip r:embed="rId3" cstate="print"/>
          <a:srcRect/>
          <a:stretch>
            <a:fillRect/>
          </a:stretch>
        </p:blipFill>
        <p:spPr bwMode="auto">
          <a:xfrm>
            <a:off x="-16" y="1196752"/>
            <a:ext cx="4428000" cy="3321001"/>
          </a:xfrm>
          <a:prstGeom prst="rect">
            <a:avLst/>
          </a:prstGeom>
          <a:noFill/>
        </p:spPr>
      </p:pic>
      <p:pic>
        <p:nvPicPr>
          <p:cNvPr id="15364" name="Picture 4" descr="http://www.ogretmendiyari.com/images/haberler/sekerin-zararlari7270068e298b039e5e4e.jpg"/>
          <p:cNvPicPr>
            <a:picLocks noChangeAspect="1" noChangeArrowheads="1"/>
          </p:cNvPicPr>
          <p:nvPr/>
        </p:nvPicPr>
        <p:blipFill>
          <a:blip r:embed="rId4" cstate="print"/>
          <a:srcRect/>
          <a:stretch>
            <a:fillRect/>
          </a:stretch>
        </p:blipFill>
        <p:spPr bwMode="auto">
          <a:xfrm>
            <a:off x="7308304" y="1556792"/>
            <a:ext cx="1835696" cy="1030329"/>
          </a:xfrm>
          <a:prstGeom prst="rect">
            <a:avLst/>
          </a:prstGeom>
          <a:noFill/>
        </p:spPr>
      </p:pic>
      <p:pic>
        <p:nvPicPr>
          <p:cNvPr id="15366" name="Picture 6" descr="http://www.yesilist.com/uploaded/thumbnail_1422540414.jpg"/>
          <p:cNvPicPr>
            <a:picLocks noChangeAspect="1" noChangeArrowheads="1"/>
          </p:cNvPicPr>
          <p:nvPr/>
        </p:nvPicPr>
        <p:blipFill>
          <a:blip r:embed="rId5" cstate="print"/>
          <a:srcRect/>
          <a:stretch>
            <a:fillRect/>
          </a:stretch>
        </p:blipFill>
        <p:spPr bwMode="auto">
          <a:xfrm>
            <a:off x="4608000" y="4127328"/>
            <a:ext cx="4536000" cy="2730672"/>
          </a:xfrm>
          <a:prstGeom prst="rect">
            <a:avLst/>
          </a:prstGeom>
          <a:noFill/>
        </p:spPr>
      </p:pic>
      <p:pic>
        <p:nvPicPr>
          <p:cNvPr id="9" name="Picture 2" descr="http://www.helalplatform.com/wp-content/uploads/2015/05/8dc7jelibon.jpg"/>
          <p:cNvPicPr>
            <a:picLocks noChangeAspect="1" noChangeArrowheads="1"/>
          </p:cNvPicPr>
          <p:nvPr/>
        </p:nvPicPr>
        <p:blipFill>
          <a:blip r:embed="rId6" cstate="print"/>
          <a:srcRect/>
          <a:stretch>
            <a:fillRect/>
          </a:stretch>
        </p:blipFill>
        <p:spPr bwMode="auto">
          <a:xfrm>
            <a:off x="0" y="4452550"/>
            <a:ext cx="4536000" cy="2405450"/>
          </a:xfrm>
          <a:prstGeom prst="rect">
            <a:avLst/>
          </a:prstGeom>
          <a:noFill/>
        </p:spPr>
      </p:pic>
      <p:pic>
        <p:nvPicPr>
          <p:cNvPr id="11" name="10 Resim" descr="images (33).jpg"/>
          <p:cNvPicPr>
            <a:picLocks noChangeAspect="1"/>
          </p:cNvPicPr>
          <p:nvPr/>
        </p:nvPicPr>
        <p:blipFill>
          <a:blip r:embed="rId7" cstate="print"/>
          <a:stretch>
            <a:fillRect/>
          </a:stretch>
        </p:blipFill>
        <p:spPr>
          <a:xfrm>
            <a:off x="6084168" y="2564904"/>
            <a:ext cx="3059832" cy="1593257"/>
          </a:xfrm>
          <a:prstGeom prst="rect">
            <a:avLst/>
          </a:prstGeom>
        </p:spPr>
      </p:pic>
    </p:spTree>
  </p:cSld>
  <p:clrMapOvr>
    <a:masterClrMapping/>
  </p:clrMapOvr>
  <p:transition spd="slow">
    <p:cover dir="u"/>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6000" b="1" dirty="0"/>
              <a:t>HAZIR GIDALAR</a:t>
            </a:r>
          </a:p>
        </p:txBody>
      </p:sp>
      <p:pic>
        <p:nvPicPr>
          <p:cNvPr id="6" name="Picture 4" descr="http://www.gidavitrini.com.tr/images/haberler/zayiflamak_isteyenlere_dondurma_uyarisi_h10809.jpg"/>
          <p:cNvPicPr>
            <a:picLocks noChangeAspect="1" noChangeArrowheads="1"/>
          </p:cNvPicPr>
          <p:nvPr/>
        </p:nvPicPr>
        <p:blipFill>
          <a:blip r:embed="rId2" cstate="print"/>
          <a:srcRect/>
          <a:stretch>
            <a:fillRect/>
          </a:stretch>
        </p:blipFill>
        <p:spPr bwMode="auto">
          <a:xfrm>
            <a:off x="0" y="1412785"/>
            <a:ext cx="4572000" cy="2372501"/>
          </a:xfrm>
          <a:prstGeom prst="rect">
            <a:avLst/>
          </a:prstGeom>
          <a:noFill/>
        </p:spPr>
      </p:pic>
      <p:pic>
        <p:nvPicPr>
          <p:cNvPr id="7" name="Picture 8" descr="http://2.bp.blogspot.com/-A17nQMkT4N4/UZJMfr_uPxI/AAAAAAAAAMM/yaOUN7ANWEQ/s640/transya%C4%9F.jpg"/>
          <p:cNvPicPr>
            <a:picLocks noChangeAspect="1" noChangeArrowheads="1"/>
          </p:cNvPicPr>
          <p:nvPr/>
        </p:nvPicPr>
        <p:blipFill>
          <a:blip r:embed="rId3" cstate="print"/>
          <a:srcRect t="11339"/>
          <a:stretch>
            <a:fillRect/>
          </a:stretch>
        </p:blipFill>
        <p:spPr bwMode="auto">
          <a:xfrm>
            <a:off x="4572000" y="1412777"/>
            <a:ext cx="4572000" cy="2376264"/>
          </a:xfrm>
          <a:prstGeom prst="rect">
            <a:avLst/>
          </a:prstGeom>
          <a:noFill/>
        </p:spPr>
      </p:pic>
      <p:pic>
        <p:nvPicPr>
          <p:cNvPr id="8" name="Picture 2" descr="http://www.sacitaslan.com/f1/093_3b1d8.jpg"/>
          <p:cNvPicPr>
            <a:picLocks noChangeAspect="1" noChangeArrowheads="1"/>
          </p:cNvPicPr>
          <p:nvPr/>
        </p:nvPicPr>
        <p:blipFill>
          <a:blip r:embed="rId4" cstate="print"/>
          <a:srcRect/>
          <a:stretch>
            <a:fillRect/>
          </a:stretch>
        </p:blipFill>
        <p:spPr bwMode="auto">
          <a:xfrm>
            <a:off x="0" y="3789041"/>
            <a:ext cx="6191250" cy="3068960"/>
          </a:xfrm>
          <a:prstGeom prst="rect">
            <a:avLst/>
          </a:prstGeom>
          <a:noFill/>
        </p:spPr>
      </p:pic>
      <p:pic>
        <p:nvPicPr>
          <p:cNvPr id="9" name="Picture 2" descr="http://zararlari.com/wp-content/uploads/sakizzararlari1.jpg"/>
          <p:cNvPicPr>
            <a:picLocks noChangeAspect="1" noChangeArrowheads="1"/>
          </p:cNvPicPr>
          <p:nvPr/>
        </p:nvPicPr>
        <p:blipFill>
          <a:blip r:embed="rId5" cstate="print"/>
          <a:srcRect/>
          <a:stretch>
            <a:fillRect/>
          </a:stretch>
        </p:blipFill>
        <p:spPr bwMode="auto">
          <a:xfrm>
            <a:off x="6228184" y="3789040"/>
            <a:ext cx="2915816" cy="3068960"/>
          </a:xfrm>
          <a:prstGeom prst="rect">
            <a:avLst/>
          </a:prstGeom>
          <a:noFill/>
        </p:spPr>
      </p:pic>
    </p:spTree>
  </p:cSld>
  <p:clrMapOvr>
    <a:masterClrMapping/>
  </p:clrMapOvr>
  <p:transition spd="slow">
    <p:cover dir="u"/>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6000" b="1" dirty="0"/>
              <a:t>HAZIR GIDALAR</a:t>
            </a:r>
          </a:p>
        </p:txBody>
      </p:sp>
      <p:pic>
        <p:nvPicPr>
          <p:cNvPr id="4" name="3 İçerik Yer Tutucusu" descr="images (16).jpg"/>
          <p:cNvPicPr>
            <a:picLocks noGrp="1" noChangeAspect="1"/>
          </p:cNvPicPr>
          <p:nvPr>
            <p:ph idx="1"/>
          </p:nvPr>
        </p:nvPicPr>
        <p:blipFill>
          <a:blip r:embed="rId2" cstate="print"/>
          <a:stretch>
            <a:fillRect/>
          </a:stretch>
        </p:blipFill>
        <p:spPr>
          <a:xfrm>
            <a:off x="0" y="1340768"/>
            <a:ext cx="4178578" cy="2340000"/>
          </a:xfrm>
        </p:spPr>
      </p:pic>
      <p:pic>
        <p:nvPicPr>
          <p:cNvPr id="5" name="4 Resim" descr="images (15).jpg"/>
          <p:cNvPicPr>
            <a:picLocks noChangeAspect="1"/>
          </p:cNvPicPr>
          <p:nvPr/>
        </p:nvPicPr>
        <p:blipFill>
          <a:blip r:embed="rId3" cstate="print"/>
          <a:stretch>
            <a:fillRect/>
          </a:stretch>
        </p:blipFill>
        <p:spPr>
          <a:xfrm>
            <a:off x="-1" y="3717032"/>
            <a:ext cx="6125865" cy="3140968"/>
          </a:xfrm>
          <a:prstGeom prst="rect">
            <a:avLst/>
          </a:prstGeom>
        </p:spPr>
      </p:pic>
      <p:pic>
        <p:nvPicPr>
          <p:cNvPr id="6" name="5 Resim" descr="images (17).jpg"/>
          <p:cNvPicPr>
            <a:picLocks noChangeAspect="1"/>
          </p:cNvPicPr>
          <p:nvPr/>
        </p:nvPicPr>
        <p:blipFill>
          <a:blip r:embed="rId4" cstate="print"/>
          <a:srcRect r="8791"/>
          <a:stretch>
            <a:fillRect/>
          </a:stretch>
        </p:blipFill>
        <p:spPr>
          <a:xfrm>
            <a:off x="4211960" y="1340768"/>
            <a:ext cx="4932040" cy="2340000"/>
          </a:xfrm>
          <a:prstGeom prst="rect">
            <a:avLst/>
          </a:prstGeom>
        </p:spPr>
      </p:pic>
      <p:pic>
        <p:nvPicPr>
          <p:cNvPr id="11" name="10 Resim" descr="images (29).jpg"/>
          <p:cNvPicPr>
            <a:picLocks noChangeAspect="1"/>
          </p:cNvPicPr>
          <p:nvPr/>
        </p:nvPicPr>
        <p:blipFill>
          <a:blip r:embed="rId5" cstate="print"/>
          <a:stretch>
            <a:fillRect/>
          </a:stretch>
        </p:blipFill>
        <p:spPr>
          <a:xfrm>
            <a:off x="6156176" y="3645024"/>
            <a:ext cx="2987824" cy="3212976"/>
          </a:xfrm>
          <a:prstGeom prst="rect">
            <a:avLst/>
          </a:prstGeom>
        </p:spPr>
      </p:pic>
    </p:spTree>
  </p:cSld>
  <p:clrMapOvr>
    <a:masterClrMapping/>
  </p:clrMapOvr>
  <p:transition spd="slow">
    <p:cover dir="u"/>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6000" b="1" dirty="0"/>
              <a:t>HAZIR GIDALAR</a:t>
            </a:r>
          </a:p>
        </p:txBody>
      </p:sp>
      <p:pic>
        <p:nvPicPr>
          <p:cNvPr id="87042" name="Picture 2" descr="http://www.yalipastanesi.com/images/231006045.jpg"/>
          <p:cNvPicPr>
            <a:picLocks noChangeAspect="1" noChangeArrowheads="1"/>
          </p:cNvPicPr>
          <p:nvPr/>
        </p:nvPicPr>
        <p:blipFill>
          <a:blip r:embed="rId2" cstate="print"/>
          <a:srcRect t="5001"/>
          <a:stretch>
            <a:fillRect/>
          </a:stretch>
        </p:blipFill>
        <p:spPr bwMode="auto">
          <a:xfrm>
            <a:off x="0" y="1412776"/>
            <a:ext cx="3851920" cy="2700000"/>
          </a:xfrm>
          <a:prstGeom prst="rect">
            <a:avLst/>
          </a:prstGeom>
          <a:noFill/>
        </p:spPr>
      </p:pic>
      <p:pic>
        <p:nvPicPr>
          <p:cNvPr id="87044" name="Picture 4" descr="https://hhhgyerdf.files.wordpress.com/2011/05/img_9483.jpg"/>
          <p:cNvPicPr>
            <a:picLocks noChangeAspect="1" noChangeArrowheads="1"/>
          </p:cNvPicPr>
          <p:nvPr/>
        </p:nvPicPr>
        <p:blipFill>
          <a:blip r:embed="rId3" cstate="print"/>
          <a:srcRect t="17426" b="12879"/>
          <a:stretch>
            <a:fillRect/>
          </a:stretch>
        </p:blipFill>
        <p:spPr bwMode="auto">
          <a:xfrm>
            <a:off x="3923928" y="1412776"/>
            <a:ext cx="5165386" cy="2700000"/>
          </a:xfrm>
          <a:prstGeom prst="rect">
            <a:avLst/>
          </a:prstGeom>
          <a:noFill/>
        </p:spPr>
      </p:pic>
      <p:pic>
        <p:nvPicPr>
          <p:cNvPr id="87046" name="Picture 6" descr="http://static.wixstatic.com/media/127704_b06725631d3b41c5b73b8c7a59298671.jpg_srz_2541_1694_85_22_0.50_1.20_0.00_jpg_srz"/>
          <p:cNvPicPr>
            <a:picLocks noChangeAspect="1" noChangeArrowheads="1"/>
          </p:cNvPicPr>
          <p:nvPr/>
        </p:nvPicPr>
        <p:blipFill>
          <a:blip r:embed="rId4" cstate="print"/>
          <a:srcRect/>
          <a:stretch>
            <a:fillRect/>
          </a:stretch>
        </p:blipFill>
        <p:spPr bwMode="auto">
          <a:xfrm>
            <a:off x="0" y="4158000"/>
            <a:ext cx="5076056" cy="2700000"/>
          </a:xfrm>
          <a:prstGeom prst="rect">
            <a:avLst/>
          </a:prstGeom>
          <a:noFill/>
        </p:spPr>
      </p:pic>
      <p:pic>
        <p:nvPicPr>
          <p:cNvPr id="87048" name="Picture 8" descr="http://istanbulfoodbazaar.com/images/detailed/1/biss.jpg"/>
          <p:cNvPicPr>
            <a:picLocks noChangeAspect="1" noChangeArrowheads="1"/>
          </p:cNvPicPr>
          <p:nvPr/>
        </p:nvPicPr>
        <p:blipFill>
          <a:blip r:embed="rId5" cstate="print"/>
          <a:srcRect l="10668" t="8890" r="10657" b="8221"/>
          <a:stretch>
            <a:fillRect/>
          </a:stretch>
        </p:blipFill>
        <p:spPr bwMode="auto">
          <a:xfrm>
            <a:off x="5076056" y="4158000"/>
            <a:ext cx="4067944" cy="2700000"/>
          </a:xfrm>
          <a:prstGeom prst="rect">
            <a:avLst/>
          </a:prstGeom>
          <a:noFill/>
        </p:spPr>
      </p:pic>
    </p:spTree>
  </p:cSld>
  <p:clrMapOvr>
    <a:masterClrMapping/>
  </p:clrMapOvr>
  <p:transition spd="slow">
    <p:cover dir="u"/>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625" y="228600"/>
            <a:ext cx="8540750" cy="6368752"/>
          </a:xfrm>
        </p:spPr>
        <p:txBody>
          <a:bodyPr/>
          <a:lstStyle/>
          <a:p>
            <a:r>
              <a:rPr lang="tr-TR" sz="5400" b="1" dirty="0">
                <a:latin typeface="TR Cupertino" pitchFamily="34" charset="0"/>
              </a:rPr>
              <a:t>İYİ</a:t>
            </a:r>
            <a:br>
              <a:rPr lang="tr-TR" sz="5400" b="1" dirty="0">
                <a:latin typeface="TR Cupertino" pitchFamily="34" charset="0"/>
              </a:rPr>
            </a:br>
            <a:r>
              <a:rPr lang="tr-TR" sz="5400" b="1" dirty="0">
                <a:latin typeface="TR Cupertino" pitchFamily="34" charset="0"/>
              </a:rPr>
              <a:t>GÜZEL</a:t>
            </a:r>
            <a:br>
              <a:rPr lang="tr-TR" sz="5400" b="1" dirty="0">
                <a:latin typeface="TR Cupertino" pitchFamily="34" charset="0"/>
              </a:rPr>
            </a:br>
            <a:r>
              <a:rPr lang="tr-TR" sz="5400" b="1" dirty="0">
                <a:latin typeface="TR Cupertino" pitchFamily="34" charset="0"/>
              </a:rPr>
              <a:t>HOŞ</a:t>
            </a:r>
            <a:br>
              <a:rPr lang="tr-TR" sz="5400" b="1" dirty="0">
                <a:latin typeface="TR Cupertino" pitchFamily="34" charset="0"/>
              </a:rPr>
            </a:br>
            <a:r>
              <a:rPr lang="tr-TR" sz="5400" b="1" dirty="0">
                <a:latin typeface="TR Cupertino" pitchFamily="34" charset="0"/>
              </a:rPr>
              <a:t>AMA </a:t>
            </a:r>
            <a:br>
              <a:rPr lang="tr-TR" sz="5400" b="1" dirty="0">
                <a:latin typeface="TR Cupertino" pitchFamily="34" charset="0"/>
              </a:rPr>
            </a:br>
            <a:r>
              <a:rPr lang="tr-TR" sz="5400" b="1" dirty="0">
                <a:latin typeface="TR Cupertino" pitchFamily="34" charset="0"/>
              </a:rPr>
              <a:t>BİZ NE YİYECEĞİZ?</a:t>
            </a:r>
          </a:p>
        </p:txBody>
      </p:sp>
      <p:pic>
        <p:nvPicPr>
          <p:cNvPr id="30722" name="Picture 2" descr="http://www.ascihaber.com/v4/resimler/haber/buyuk/Haber-NESLiHANTUNciyiAmaBizNeYiyecegiz-24_11_2013-7102568.jpg"/>
          <p:cNvPicPr>
            <a:picLocks noChangeAspect="1" noChangeArrowheads="1"/>
          </p:cNvPicPr>
          <p:nvPr/>
        </p:nvPicPr>
        <p:blipFill>
          <a:blip r:embed="rId2" cstate="print"/>
          <a:srcRect/>
          <a:stretch>
            <a:fillRect/>
          </a:stretch>
        </p:blipFill>
        <p:spPr bwMode="auto">
          <a:xfrm>
            <a:off x="0" y="0"/>
            <a:ext cx="9144000" cy="3333750"/>
          </a:xfrm>
          <a:prstGeom prst="rect">
            <a:avLst/>
          </a:prstGeom>
          <a:noFill/>
        </p:spPr>
      </p:pic>
      <p:pic>
        <p:nvPicPr>
          <p:cNvPr id="30724" name="Picture 4" descr="http://i.tmgrup.com.tr/ml/2013/11/24/630x400/374435623904.jpg"/>
          <p:cNvPicPr>
            <a:picLocks noChangeAspect="1" noChangeArrowheads="1"/>
          </p:cNvPicPr>
          <p:nvPr/>
        </p:nvPicPr>
        <p:blipFill>
          <a:blip r:embed="rId3" cstate="print"/>
          <a:srcRect/>
          <a:stretch>
            <a:fillRect/>
          </a:stretch>
        </p:blipFill>
        <p:spPr bwMode="auto">
          <a:xfrm>
            <a:off x="0" y="3048000"/>
            <a:ext cx="9144000" cy="3810000"/>
          </a:xfrm>
          <a:prstGeom prst="rect">
            <a:avLst/>
          </a:prstGeom>
          <a:noFill/>
        </p:spPr>
      </p:pic>
    </p:spTree>
  </p:cSld>
  <p:clrMapOvr>
    <a:masterClrMapping/>
  </p:clrMapOvr>
  <p:transition spd="slow">
    <p:cover dir="u"/>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4088" y="549275"/>
            <a:ext cx="3779912" cy="5832053"/>
          </a:xfrm>
        </p:spPr>
        <p:txBody>
          <a:bodyPr rtlCol="0">
            <a:normAutofit fontScale="77500" lnSpcReduction="20000"/>
          </a:bodyPr>
          <a:lstStyle/>
          <a:p>
            <a:pPr marL="0" indent="0" algn="ctr" eaLnBrk="1" fontAlgn="auto" hangingPunct="1">
              <a:lnSpc>
                <a:spcPct val="150000"/>
              </a:lnSpc>
              <a:spcAft>
                <a:spcPts val="0"/>
              </a:spcAft>
              <a:buClr>
                <a:schemeClr val="tx1">
                  <a:shade val="95000"/>
                </a:schemeClr>
              </a:buClr>
              <a:buFont typeface="Arial" pitchFamily="34" charset="0"/>
              <a:buNone/>
              <a:defRPr/>
            </a:pPr>
            <a:r>
              <a:rPr lang="tr-TR" sz="4000" b="1" dirty="0"/>
              <a:t>1) DOĞAL GIDALAR,</a:t>
            </a:r>
          </a:p>
          <a:p>
            <a:pPr marL="0" indent="0" algn="ctr" eaLnBrk="1" fontAlgn="auto" hangingPunct="1">
              <a:lnSpc>
                <a:spcPct val="150000"/>
              </a:lnSpc>
              <a:spcAft>
                <a:spcPts val="0"/>
              </a:spcAft>
              <a:buClr>
                <a:schemeClr val="tx1">
                  <a:shade val="95000"/>
                </a:schemeClr>
              </a:buClr>
              <a:buFont typeface="Arial" pitchFamily="34" charset="0"/>
              <a:buNone/>
              <a:defRPr/>
            </a:pPr>
            <a:r>
              <a:rPr lang="tr-TR" sz="4000" b="1" dirty="0"/>
              <a:t>2) KATKI MADDESİ KULLANILMAYAN GIDALAR</a:t>
            </a:r>
          </a:p>
          <a:p>
            <a:pPr marL="0" indent="0" algn="ctr" eaLnBrk="1" fontAlgn="auto" hangingPunct="1">
              <a:lnSpc>
                <a:spcPct val="150000"/>
              </a:lnSpc>
              <a:spcAft>
                <a:spcPts val="0"/>
              </a:spcAft>
              <a:buClr>
                <a:schemeClr val="tx1">
                  <a:shade val="95000"/>
                </a:schemeClr>
              </a:buClr>
              <a:buFont typeface="Arial" pitchFamily="34" charset="0"/>
              <a:buNone/>
              <a:defRPr/>
            </a:pPr>
            <a:r>
              <a:rPr lang="tr-TR" sz="4000" b="1" dirty="0"/>
              <a:t>3) HELAL SERTİFİKALI ÜRÜNLER</a:t>
            </a:r>
          </a:p>
        </p:txBody>
      </p:sp>
      <p:pic>
        <p:nvPicPr>
          <p:cNvPr id="29698" name="Picture 2" descr="http://www.glutensizdiyet.net/wp-content/uploads/2014/11/dogal_glutensiz_yiyecekler.png"/>
          <p:cNvPicPr>
            <a:picLocks noChangeAspect="1" noChangeArrowheads="1"/>
          </p:cNvPicPr>
          <p:nvPr/>
        </p:nvPicPr>
        <p:blipFill>
          <a:blip r:embed="rId2" cstate="print"/>
          <a:srcRect/>
          <a:stretch>
            <a:fillRect/>
          </a:stretch>
        </p:blipFill>
        <p:spPr bwMode="auto">
          <a:xfrm>
            <a:off x="0" y="0"/>
            <a:ext cx="5364088" cy="2705100"/>
          </a:xfrm>
          <a:prstGeom prst="rect">
            <a:avLst/>
          </a:prstGeom>
          <a:noFill/>
        </p:spPr>
      </p:pic>
      <p:pic>
        <p:nvPicPr>
          <p:cNvPr id="29700" name="Picture 4" descr="http://kayiciftligi.com/img/katkisiz.jpg"/>
          <p:cNvPicPr>
            <a:picLocks noChangeAspect="1" noChangeArrowheads="1"/>
          </p:cNvPicPr>
          <p:nvPr/>
        </p:nvPicPr>
        <p:blipFill>
          <a:blip r:embed="rId3" cstate="print"/>
          <a:srcRect/>
          <a:stretch>
            <a:fillRect/>
          </a:stretch>
        </p:blipFill>
        <p:spPr bwMode="auto">
          <a:xfrm>
            <a:off x="0" y="2708921"/>
            <a:ext cx="5364087" cy="1800200"/>
          </a:xfrm>
          <a:prstGeom prst="rect">
            <a:avLst/>
          </a:prstGeom>
          <a:noFill/>
        </p:spPr>
      </p:pic>
      <p:pic>
        <p:nvPicPr>
          <p:cNvPr id="29702" name="Picture 6" descr="http://www.islamveihsan.com/wp-content/uploads/2015/02/gimdes.png"/>
          <p:cNvPicPr>
            <a:picLocks noChangeAspect="1" noChangeArrowheads="1"/>
          </p:cNvPicPr>
          <p:nvPr/>
        </p:nvPicPr>
        <p:blipFill>
          <a:blip r:embed="rId4" cstate="print"/>
          <a:srcRect/>
          <a:stretch>
            <a:fillRect/>
          </a:stretch>
        </p:blipFill>
        <p:spPr bwMode="auto">
          <a:xfrm>
            <a:off x="3131840" y="4553744"/>
            <a:ext cx="2159840" cy="2304256"/>
          </a:xfrm>
          <a:prstGeom prst="rect">
            <a:avLst/>
          </a:prstGeom>
          <a:noFill/>
        </p:spPr>
      </p:pic>
      <p:pic>
        <p:nvPicPr>
          <p:cNvPr id="29704" name="Picture 8" descr="http://www.helalmutfak.org/wp-content/uploads/2013/05/logo.gif"/>
          <p:cNvPicPr>
            <a:picLocks noChangeAspect="1" noChangeArrowheads="1"/>
          </p:cNvPicPr>
          <p:nvPr/>
        </p:nvPicPr>
        <p:blipFill>
          <a:blip r:embed="rId5" cstate="print"/>
          <a:srcRect/>
          <a:stretch>
            <a:fillRect/>
          </a:stretch>
        </p:blipFill>
        <p:spPr bwMode="auto">
          <a:xfrm>
            <a:off x="0" y="4509120"/>
            <a:ext cx="2555776" cy="2336711"/>
          </a:xfrm>
          <a:prstGeom prst="rect">
            <a:avLst/>
          </a:prstGeom>
          <a:noFill/>
        </p:spPr>
      </p:pic>
    </p:spTree>
  </p:cSld>
  <p:clrMapOvr>
    <a:masterClrMapping/>
  </p:clrMapOvr>
  <p:transition spd="slow">
    <p:cover dir="u"/>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9"/>
            <a:ext cx="8229600" cy="6048672"/>
          </a:xfrm>
        </p:spPr>
        <p:txBody>
          <a:bodyPr rtlCol="0">
            <a:normAutofit/>
          </a:bodyPr>
          <a:lstStyle/>
          <a:p>
            <a:pPr marL="548640" indent="-411480" algn="ctr" eaLnBrk="1" fontAlgn="auto" hangingPunct="1">
              <a:lnSpc>
                <a:spcPct val="150000"/>
              </a:lnSpc>
              <a:spcAft>
                <a:spcPts val="0"/>
              </a:spcAft>
              <a:buClr>
                <a:schemeClr val="tx1">
                  <a:shade val="95000"/>
                </a:schemeClr>
              </a:buClr>
              <a:buFont typeface="Arial" pitchFamily="34" charset="0"/>
              <a:buNone/>
              <a:defRPr/>
            </a:pPr>
            <a:r>
              <a:rPr lang="tr-TR" sz="4000" b="1" dirty="0"/>
              <a:t>HELAL SERTİFİKA</a:t>
            </a:r>
          </a:p>
        </p:txBody>
      </p:sp>
      <p:pic>
        <p:nvPicPr>
          <p:cNvPr id="28674" name="Picture 2" descr="https://pbs.twimg.com/profile_images/499458270579290113/ynVV19an.jpeg"/>
          <p:cNvPicPr>
            <a:picLocks noChangeAspect="1" noChangeArrowheads="1"/>
          </p:cNvPicPr>
          <p:nvPr/>
        </p:nvPicPr>
        <p:blipFill>
          <a:blip r:embed="rId2" cstate="print"/>
          <a:srcRect/>
          <a:stretch>
            <a:fillRect/>
          </a:stretch>
        </p:blipFill>
        <p:spPr bwMode="auto">
          <a:xfrm>
            <a:off x="0" y="1412776"/>
            <a:ext cx="4876800" cy="4876801"/>
          </a:xfrm>
          <a:prstGeom prst="rect">
            <a:avLst/>
          </a:prstGeom>
          <a:noFill/>
        </p:spPr>
      </p:pic>
      <p:sp>
        <p:nvSpPr>
          <p:cNvPr id="4" name="Content Placeholder 2"/>
          <p:cNvSpPr txBox="1">
            <a:spLocks/>
          </p:cNvSpPr>
          <p:nvPr/>
        </p:nvSpPr>
        <p:spPr bwMode="auto">
          <a:xfrm>
            <a:off x="4860032" y="1412776"/>
            <a:ext cx="3979168" cy="5048944"/>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rmAutofit/>
          </a:bodyPr>
          <a:lstStyle/>
          <a:p>
            <a:pPr marL="548640" marR="0" lvl="0" indent="-411480" algn="ctr" defTabSz="914400" rtl="0" eaLnBrk="1" fontAlgn="auto" latinLnBrk="0" hangingPunct="1">
              <a:lnSpc>
                <a:spcPct val="150000"/>
              </a:lnSpc>
              <a:spcBef>
                <a:spcPct val="20000"/>
              </a:spcBef>
              <a:spcAft>
                <a:spcPts val="0"/>
              </a:spcAft>
              <a:buClr>
                <a:schemeClr val="tx1">
                  <a:shade val="95000"/>
                </a:schemeClr>
              </a:buClr>
              <a:buSzPct val="80000"/>
              <a:buFont typeface="Arial" pitchFamily="34" charset="0"/>
              <a:buNone/>
              <a:tabLst/>
              <a:defRPr/>
            </a:pPr>
            <a:r>
              <a:rPr kumimoji="0" lang="tr-TR"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MÜSLÜMAN ÜLKELERCE BELİRLİ STANDARTLAR GELİŞTİRİLEREK OLUŞTURULAN BİR SİSTEMDİR.</a:t>
            </a:r>
          </a:p>
          <a:p>
            <a:pPr marL="548640" marR="0" lvl="0" indent="-411480" algn="ctr" defTabSz="914400" rtl="0" eaLnBrk="1" fontAlgn="auto" latinLnBrk="0" hangingPunct="1">
              <a:lnSpc>
                <a:spcPct val="150000"/>
              </a:lnSpc>
              <a:spcBef>
                <a:spcPct val="20000"/>
              </a:spcBef>
              <a:spcAft>
                <a:spcPts val="0"/>
              </a:spcAft>
              <a:buClr>
                <a:schemeClr val="tx1">
                  <a:shade val="95000"/>
                </a:schemeClr>
              </a:buClr>
              <a:buSzPct val="80000"/>
              <a:buFont typeface="Arial" pitchFamily="34" charset="0"/>
              <a:buNone/>
              <a:tabLst/>
              <a:defRPr/>
            </a:pPr>
            <a:r>
              <a:rPr kumimoji="0" lang="tr-TR"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ÜLKEMİZDE CİDDİ ANLAMDA İLK VE İSLAM ÜLKELERİ TARAFINDAN TANINAN KURULUŞ “GİMDES”TİR.</a:t>
            </a:r>
          </a:p>
        </p:txBody>
      </p:sp>
    </p:spTree>
  </p:cSld>
  <p:clrMapOvr>
    <a:masterClrMapping/>
  </p:clrMapOvr>
  <p:transition spd="slow">
    <p:cover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500" b="1" dirty="0">
                <a:solidFill>
                  <a:srgbClr val="C00000"/>
                </a:solidFill>
                <a:effectLst>
                  <a:outerShdw blurRad="38100" dist="38100" dir="2700000" algn="tl">
                    <a:srgbClr val="000000">
                      <a:alpha val="43137"/>
                    </a:srgbClr>
                  </a:outerShdw>
                </a:effectLst>
              </a:rPr>
              <a:t>GDO – HİBRİT TOHUM</a:t>
            </a:r>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8788"/>
          <a:stretch/>
        </p:blipFill>
        <p:spPr bwMode="auto">
          <a:xfrm>
            <a:off x="4860032" y="1905000"/>
            <a:ext cx="32194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descr="hibrit tohum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835790"/>
            <a:ext cx="3780731" cy="211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587065"/>
      </p:ext>
    </p:extLst>
  </p:cSld>
  <p:clrMapOvr>
    <a:masterClrMapping/>
  </p:clrMapOvr>
  <p:transition spd="slow">
    <p:cover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0872" y="332656"/>
            <a:ext cx="8229600" cy="4525963"/>
          </a:xfrm>
        </p:spPr>
        <p:txBody>
          <a:bodyPr/>
          <a:lstStyle/>
          <a:p>
            <a:pPr marL="0" indent="0">
              <a:buNone/>
            </a:pPr>
            <a:r>
              <a:rPr lang="tr-TR" b="1" dirty="0"/>
              <a:t>"Ey insanlar! Yeryüzünde bulunan şeylerin helal ve temiz olanlarından yiyin. Şeytanın adamlarına uymayın. Çünkü o size apaçık bir düşmandır." (Sure 2, Ayet 168)</a:t>
            </a:r>
            <a:r>
              <a:rPr lang="tr-TR" dirty="0"/>
              <a:t> </a:t>
            </a:r>
            <a:br>
              <a:rPr lang="tr-TR" dirty="0"/>
            </a:br>
            <a:endParaRPr lang="tr-TR" dirty="0"/>
          </a:p>
        </p:txBody>
      </p:sp>
      <p:pic>
        <p:nvPicPr>
          <p:cNvPr id="5122" name="Picture 2" descr="helal gÄ±da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328" y="2780928"/>
            <a:ext cx="609600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310092"/>
      </p:ext>
    </p:extLst>
  </p:cSld>
  <p:clrMapOvr>
    <a:masterClrMapping/>
  </p:clrMapOvr>
  <p:transition spd="slow">
    <p:cover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6" name="Picture 2"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72" y="692696"/>
            <a:ext cx="3102024" cy="301371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735548"/>
            <a:ext cx="4166432" cy="260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32656"/>
            <a:ext cx="3198689" cy="2823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409361"/>
      </p:ext>
    </p:extLst>
  </p:cSld>
  <p:clrMapOvr>
    <a:masterClrMapping/>
  </p:clrMapOvr>
  <p:transition spd="slow">
    <p:cover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İlgili soruları ailenizle beraber konuşup tartışabilirsiniz</a:t>
            </a:r>
          </a:p>
        </p:txBody>
      </p:sp>
      <p:sp>
        <p:nvSpPr>
          <p:cNvPr id="3" name="İçerik Yer Tutucusu 2"/>
          <p:cNvSpPr>
            <a:spLocks noGrp="1"/>
          </p:cNvSpPr>
          <p:nvPr>
            <p:ph idx="1"/>
          </p:nvPr>
        </p:nvSpPr>
        <p:spPr/>
        <p:txBody>
          <a:bodyPr>
            <a:normAutofit/>
          </a:bodyPr>
          <a:lstStyle/>
          <a:p>
            <a:r>
              <a:rPr lang="tr-TR" dirty="0"/>
              <a:t>Tohum Kimin mülkü ?</a:t>
            </a:r>
          </a:p>
          <a:p>
            <a:r>
              <a:rPr lang="tr-TR" dirty="0"/>
              <a:t>Bir Silah Olarak Gıda ?</a:t>
            </a:r>
          </a:p>
          <a:p>
            <a:r>
              <a:rPr lang="tr-TR" dirty="0"/>
              <a:t>Gıda Sektörü Kimin elinde ?</a:t>
            </a:r>
          </a:p>
          <a:p>
            <a:r>
              <a:rPr lang="tr-TR" dirty="0"/>
              <a:t>Gıda İlaç Sektörü İlişkisi ?</a:t>
            </a:r>
          </a:p>
          <a:p>
            <a:r>
              <a:rPr lang="tr-TR" dirty="0"/>
              <a:t>GDO için Uydurma Tezler</a:t>
            </a:r>
          </a:p>
          <a:p>
            <a:r>
              <a:rPr lang="tr-TR" dirty="0"/>
              <a:t>GDO Açlığı yok ediyor mu ?</a:t>
            </a:r>
          </a:p>
          <a:p>
            <a:r>
              <a:rPr lang="tr-TR" dirty="0"/>
              <a:t>Bilim Adamları ve Firma İlişkileri</a:t>
            </a:r>
          </a:p>
          <a:p>
            <a:pPr marL="0" indent="0">
              <a:buNone/>
            </a:pPr>
            <a:endParaRPr lang="tr-TR" dirty="0"/>
          </a:p>
        </p:txBody>
      </p:sp>
    </p:spTree>
    <p:extLst>
      <p:ext uri="{BB962C8B-B14F-4D97-AF65-F5344CB8AC3E}">
        <p14:creationId xmlns:p14="http://schemas.microsoft.com/office/powerpoint/2010/main" val="557537055"/>
      </p:ext>
    </p:extLst>
  </p:cSld>
  <p:clrMapOvr>
    <a:masterClrMapping/>
  </p:clrMapOvr>
  <p:transition spd="slow">
    <p:cover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0j-yasai-m.gif"/>
          <p:cNvPicPr>
            <a:picLocks noChangeAspect="1"/>
          </p:cNvPicPr>
          <p:nvPr/>
        </p:nvPicPr>
        <p:blipFill>
          <a:blip r:embed="rId2" cstate="print"/>
          <a:stretch>
            <a:fillRect/>
          </a:stretch>
        </p:blipFill>
        <p:spPr>
          <a:xfrm>
            <a:off x="5724128" y="4653136"/>
            <a:ext cx="2943225" cy="2000250"/>
          </a:xfrm>
          <a:prstGeom prst="rect">
            <a:avLst/>
          </a:prstGeom>
        </p:spPr>
      </p:pic>
      <p:sp>
        <p:nvSpPr>
          <p:cNvPr id="2" name="1 Başlık"/>
          <p:cNvSpPr>
            <a:spLocks noGrp="1"/>
          </p:cNvSpPr>
          <p:nvPr>
            <p:ph type="title"/>
          </p:nvPr>
        </p:nvSpPr>
        <p:spPr/>
        <p:txBody>
          <a:bodyPr>
            <a:normAutofit/>
          </a:bodyPr>
          <a:lstStyle/>
          <a:p>
            <a:r>
              <a:rPr lang="tr-TR" sz="3000" dirty="0">
                <a:effectLst>
                  <a:outerShdw blurRad="38100" dist="38100" dir="2700000" algn="tl">
                    <a:srgbClr val="000000">
                      <a:alpha val="43137"/>
                    </a:srgbClr>
                  </a:outerShdw>
                </a:effectLst>
              </a:rPr>
              <a:t>HELAL GIDA NEDİR?</a:t>
            </a:r>
          </a:p>
        </p:txBody>
      </p:sp>
      <p:sp>
        <p:nvSpPr>
          <p:cNvPr id="3" name="2 İçerik Yer Tutucusu"/>
          <p:cNvSpPr>
            <a:spLocks noGrp="1"/>
          </p:cNvSpPr>
          <p:nvPr>
            <p:ph idx="1"/>
          </p:nvPr>
        </p:nvSpPr>
        <p:spPr>
          <a:xfrm>
            <a:off x="2699792" y="1556792"/>
            <a:ext cx="5976664" cy="3124944"/>
          </a:xfrm>
        </p:spPr>
        <p:txBody>
          <a:bodyPr>
            <a:normAutofit/>
          </a:bodyPr>
          <a:lstStyle/>
          <a:p>
            <a:pPr algn="just">
              <a:buNone/>
            </a:pPr>
            <a:r>
              <a:rPr lang="tr-TR" dirty="0">
                <a:effectLst>
                  <a:outerShdw blurRad="38100" dist="38100" dir="2700000" algn="tl">
                    <a:srgbClr val="000000">
                      <a:alpha val="43137"/>
                    </a:srgbClr>
                  </a:outerShdw>
                </a:effectLst>
              </a:rPr>
              <a:t>	</a:t>
            </a:r>
            <a:r>
              <a:rPr lang="tr-TR" sz="3000" spc="-150" dirty="0">
                <a:effectLst>
                  <a:outerShdw blurRad="38100" dist="38100" dir="2700000" algn="tl">
                    <a:srgbClr val="000000">
                      <a:alpha val="43137"/>
                    </a:srgbClr>
                  </a:outerShdw>
                </a:effectLst>
              </a:rPr>
              <a:t>Helal gıda; çiftlikten ve tarladan alınan ürünlerin soframıza gelinceye kadar tümüyle İslâmî kurallara uygun olarak hazırlanmasını ifade eder. </a:t>
            </a:r>
            <a:endParaRPr lang="tr-TR" sz="3000" dirty="0">
              <a:effectLst>
                <a:outerShdw blurRad="38100" dist="38100" dir="2700000" algn="tl">
                  <a:srgbClr val="000000">
                    <a:alpha val="43137"/>
                  </a:srgbClr>
                </a:outerShdw>
              </a:effectLst>
            </a:endParaRPr>
          </a:p>
        </p:txBody>
      </p:sp>
      <p:sp>
        <p:nvSpPr>
          <p:cNvPr id="5" name="4 Metin kutusu"/>
          <p:cNvSpPr txBox="1"/>
          <p:nvPr/>
        </p:nvSpPr>
        <p:spPr>
          <a:xfrm>
            <a:off x="755576" y="4852317"/>
            <a:ext cx="5112568" cy="1384995"/>
          </a:xfrm>
          <a:prstGeom prst="rect">
            <a:avLst/>
          </a:prstGeom>
          <a:noFill/>
        </p:spPr>
        <p:txBody>
          <a:bodyPr wrap="square" rtlCol="0">
            <a:spAutoFit/>
          </a:bodyPr>
          <a:lstStyle/>
          <a:p>
            <a:r>
              <a:rPr lang="tr-TR" sz="2800" spc="-150" dirty="0">
                <a:effectLst>
                  <a:outerShdw blurRad="38100" dist="38100" dir="2700000" algn="tl">
                    <a:srgbClr val="000000">
                      <a:alpha val="43137"/>
                    </a:srgbClr>
                  </a:outerShdw>
                </a:effectLst>
              </a:rPr>
              <a:t>Helal gıda; dini, hijyenik ve sağlık bakımından mahzursuz anlamına da gelmektedir</a:t>
            </a:r>
            <a:r>
              <a:rPr lang="tr-TR" sz="2800" dirty="0"/>
              <a:t>.</a:t>
            </a:r>
          </a:p>
        </p:txBody>
      </p:sp>
      <p:pic>
        <p:nvPicPr>
          <p:cNvPr id="6" name="5 Resim" descr="5 chicken little.jpg"/>
          <p:cNvPicPr>
            <a:picLocks noChangeAspect="1"/>
          </p:cNvPicPr>
          <p:nvPr/>
        </p:nvPicPr>
        <p:blipFill>
          <a:blip r:embed="rId3" cstate="print"/>
          <a:stretch>
            <a:fillRect/>
          </a:stretch>
        </p:blipFill>
        <p:spPr>
          <a:xfrm>
            <a:off x="827584" y="1628266"/>
            <a:ext cx="2107952" cy="2808846"/>
          </a:xfrm>
          <a:prstGeom prst="rect">
            <a:avLst/>
          </a:prstGeom>
        </p:spPr>
      </p:pic>
    </p:spTree>
    <p:extLst>
      <p:ext uri="{BB962C8B-B14F-4D97-AF65-F5344CB8AC3E}">
        <p14:creationId xmlns:p14="http://schemas.microsoft.com/office/powerpoint/2010/main" val="3708798560"/>
      </p:ext>
    </p:extLst>
  </p:cSld>
  <p:clrMapOvr>
    <a:masterClrMapping/>
  </p:clrMapOvr>
  <p:transition spd="slow">
    <p:cover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59790" y="274638"/>
            <a:ext cx="6227010" cy="1143000"/>
          </a:xfrm>
        </p:spPr>
        <p:txBody>
          <a:bodyPr>
            <a:normAutofit fontScale="90000"/>
          </a:bodyPr>
          <a:lstStyle/>
          <a:p>
            <a:r>
              <a:rPr lang="tr-TR" b="1" dirty="0"/>
              <a:t>Gıdalara Helal diyebilmek için 4 temel esas</a:t>
            </a:r>
            <a:endParaRPr lang="tr-TR" dirty="0"/>
          </a:p>
        </p:txBody>
      </p:sp>
      <p:sp>
        <p:nvSpPr>
          <p:cNvPr id="3" name="İçerik Yer Tutucusu 2"/>
          <p:cNvSpPr>
            <a:spLocks noGrp="1"/>
          </p:cNvSpPr>
          <p:nvPr>
            <p:ph idx="1"/>
          </p:nvPr>
        </p:nvSpPr>
        <p:spPr>
          <a:xfrm>
            <a:off x="35159" y="1983702"/>
            <a:ext cx="8229600" cy="4525963"/>
          </a:xfrm>
        </p:spPr>
        <p:txBody>
          <a:bodyPr>
            <a:normAutofit fontScale="92500" lnSpcReduction="20000"/>
          </a:bodyPr>
          <a:lstStyle/>
          <a:p>
            <a:r>
              <a:rPr lang="tr-TR" dirty="0"/>
              <a:t>İslamiyet tarafından tüketimi Müslüman için yasaklanmış ürünleri içermemesi </a:t>
            </a:r>
          </a:p>
          <a:p>
            <a:r>
              <a:rPr lang="tr-TR" dirty="0"/>
              <a:t>Şer’i kesime göre kesilmiş hayvan ürünlerini ihtiva etmesi gerekiyor. </a:t>
            </a:r>
          </a:p>
          <a:p>
            <a:r>
              <a:rPr lang="tr-TR" dirty="0"/>
              <a:t>İslam'a göre temiz kabul edilmeyen bir maddeyi taşımaması gerekiyor.</a:t>
            </a:r>
          </a:p>
          <a:p>
            <a:r>
              <a:rPr lang="tr-TR" dirty="0"/>
              <a:t> İslam'a göre temiz kabul edilmeyen bir tarzda üretilmiş olmaması ve İslam’a uygun şekilde paketlenmiş olması, Helal gıda kabul edilmeyen bir gıda maddesi ile temas içinde olmaması gerekiyor. </a:t>
            </a:r>
          </a:p>
        </p:txBody>
      </p:sp>
      <p:pic>
        <p:nvPicPr>
          <p:cNvPr id="4100" name="Picture 4" descr="Ä°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59790" cy="198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701283"/>
      </p:ext>
    </p:extLst>
  </p:cSld>
  <p:clrMapOvr>
    <a:masterClrMapping/>
  </p:clrMapOvr>
  <p:transition spd="slow">
    <p:cover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1475656" y="116632"/>
            <a:ext cx="5760640" cy="720080"/>
          </a:xfrm>
        </p:spPr>
        <p:txBody>
          <a:bodyPr>
            <a:normAutofit fontScale="90000"/>
          </a:bodyPr>
          <a:lstStyle/>
          <a:p>
            <a:br>
              <a:rPr lang="tr-TR" sz="3000" dirty="0">
                <a:effectLst>
                  <a:outerShdw blurRad="38100" dist="38100" dir="2700000" algn="tl">
                    <a:srgbClr val="000000">
                      <a:alpha val="43137"/>
                    </a:srgbClr>
                  </a:outerShdw>
                </a:effectLst>
              </a:rPr>
            </a:br>
            <a:r>
              <a:rPr lang="tr-TR" sz="3600" dirty="0">
                <a:effectLst>
                  <a:outerShdw blurRad="38100" dist="38100" dir="2700000" algn="tl">
                    <a:srgbClr val="000000">
                      <a:alpha val="43137"/>
                    </a:srgbClr>
                  </a:outerShdw>
                </a:effectLst>
              </a:rPr>
              <a:t>GIDA KATKI MADDELERİ  </a:t>
            </a:r>
            <a:br>
              <a:rPr lang="tr-TR" sz="3000" dirty="0">
                <a:effectLst>
                  <a:outerShdw blurRad="38100" dist="38100" dir="2700000" algn="tl">
                    <a:srgbClr val="000000">
                      <a:alpha val="43137"/>
                    </a:srgbClr>
                  </a:outerShdw>
                </a:effectLst>
              </a:rPr>
            </a:br>
            <a:endParaRPr lang="tr-TR" sz="3000" dirty="0">
              <a:effectLst>
                <a:outerShdw blurRad="38100" dist="38100" dir="2700000" algn="tl">
                  <a:srgbClr val="000000">
                    <a:alpha val="43137"/>
                  </a:srgbClr>
                </a:outerShdw>
              </a:effectLst>
            </a:endParaRPr>
          </a:p>
        </p:txBody>
      </p:sp>
      <p:pic>
        <p:nvPicPr>
          <p:cNvPr id="4" name="3 Resim" descr="lemi_982330807e.jpg"/>
          <p:cNvPicPr>
            <a:picLocks noChangeAspect="1"/>
          </p:cNvPicPr>
          <p:nvPr/>
        </p:nvPicPr>
        <p:blipFill>
          <a:blip r:embed="rId2" cstate="print"/>
          <a:srcRect/>
          <a:stretch>
            <a:fillRect/>
          </a:stretch>
        </p:blipFill>
        <p:spPr>
          <a:xfrm>
            <a:off x="4139952" y="4149080"/>
            <a:ext cx="4392488" cy="2160240"/>
          </a:xfrm>
          <a:prstGeom prst="rect">
            <a:avLst/>
          </a:prstGeom>
        </p:spPr>
      </p:pic>
      <p:sp>
        <p:nvSpPr>
          <p:cNvPr id="3" name="2 İçerik Yer Tutucusu"/>
          <p:cNvSpPr>
            <a:spLocks noGrp="1"/>
          </p:cNvSpPr>
          <p:nvPr>
            <p:ph idx="4294967295"/>
          </p:nvPr>
        </p:nvSpPr>
        <p:spPr>
          <a:xfrm>
            <a:off x="467544" y="764704"/>
            <a:ext cx="8064896" cy="5544616"/>
          </a:xfrm>
        </p:spPr>
        <p:txBody>
          <a:bodyPr>
            <a:noAutofit/>
          </a:bodyPr>
          <a:lstStyle/>
          <a:p>
            <a:pPr algn="just">
              <a:lnSpc>
                <a:spcPct val="110000"/>
              </a:lnSpc>
              <a:spcBef>
                <a:spcPts val="0"/>
              </a:spcBef>
            </a:pPr>
            <a:r>
              <a:rPr lang="tr-TR" sz="2500" dirty="0">
                <a:effectLst>
                  <a:outerShdw blurRad="38100" dist="38100" dir="2700000" algn="tl">
                    <a:srgbClr val="000000">
                      <a:alpha val="43137"/>
                    </a:srgbClr>
                  </a:outerShdw>
                </a:effectLst>
              </a:rPr>
              <a:t>Gıda katkı maddeleri; normal koşullarda tek başına tüketilmeyen ya da tipik besin bileşeni olarak kullanılmayan, tek başına besleyici değeri olmayan ve besinin üretilmesi, işlenmesi, hazırlanması, ambalajlanması, taşınması ve depolanması sırasında teknolojik amaçla ya da beklenen sonucu elde etmek için ürüne ya da bir öğesini elde etmek için yan ürüne doğrudan ya da dolaylı olarak ve bilinerek katılan maddeler olarak </a:t>
            </a:r>
          </a:p>
          <a:p>
            <a:pPr algn="just">
              <a:lnSpc>
                <a:spcPct val="110000"/>
              </a:lnSpc>
              <a:spcBef>
                <a:spcPts val="0"/>
              </a:spcBef>
              <a:buNone/>
            </a:pPr>
            <a:r>
              <a:rPr lang="tr-TR" sz="2500" dirty="0">
                <a:effectLst>
                  <a:outerShdw blurRad="38100" dist="38100" dir="2700000" algn="tl">
                    <a:srgbClr val="000000">
                      <a:alpha val="43137"/>
                    </a:srgbClr>
                  </a:outerShdw>
                </a:effectLst>
              </a:rPr>
              <a:t>     tanımlanmaktadır.</a:t>
            </a:r>
          </a:p>
          <a:p>
            <a:pPr algn="just">
              <a:lnSpc>
                <a:spcPct val="110000"/>
              </a:lnSpc>
              <a:spcBef>
                <a:spcPts val="0"/>
              </a:spcBef>
            </a:pPr>
            <a:r>
              <a:rPr lang="tr-TR" sz="2500" dirty="0">
                <a:effectLst>
                  <a:outerShdw blurRad="38100" dist="38100" dir="2700000" algn="tl">
                    <a:srgbClr val="000000">
                      <a:alpha val="43137"/>
                    </a:srgbClr>
                  </a:outerShdw>
                </a:effectLst>
              </a:rPr>
              <a:t>Gıda Katkı Maddeleri; </a:t>
            </a:r>
          </a:p>
          <a:p>
            <a:pPr algn="just">
              <a:lnSpc>
                <a:spcPct val="110000"/>
              </a:lnSpc>
              <a:spcBef>
                <a:spcPts val="0"/>
              </a:spcBef>
              <a:buNone/>
            </a:pPr>
            <a:r>
              <a:rPr lang="tr-TR" sz="2500" dirty="0">
                <a:effectLst>
                  <a:outerShdw blurRad="38100" dist="38100" dir="2700000" algn="tl">
                    <a:srgbClr val="000000">
                      <a:alpha val="43137"/>
                    </a:srgbClr>
                  </a:outerShdw>
                </a:effectLst>
              </a:rPr>
              <a:t>     hayvansal, bitkisel, </a:t>
            </a:r>
          </a:p>
          <a:p>
            <a:pPr algn="just">
              <a:lnSpc>
                <a:spcPct val="110000"/>
              </a:lnSpc>
              <a:spcBef>
                <a:spcPts val="0"/>
              </a:spcBef>
              <a:buNone/>
            </a:pPr>
            <a:r>
              <a:rPr lang="tr-TR" sz="2500" dirty="0">
                <a:effectLst>
                  <a:outerShdw blurRad="38100" dist="38100" dir="2700000" algn="tl">
                    <a:srgbClr val="000000">
                      <a:alpha val="43137"/>
                    </a:srgbClr>
                  </a:outerShdw>
                </a:effectLst>
              </a:rPr>
              <a:t>     </a:t>
            </a:r>
            <a:r>
              <a:rPr lang="tr-TR" sz="2500" dirty="0" err="1">
                <a:effectLst>
                  <a:outerShdw blurRad="38100" dist="38100" dir="2700000" algn="tl">
                    <a:srgbClr val="000000">
                      <a:alpha val="43137"/>
                    </a:srgbClr>
                  </a:outerShdw>
                </a:effectLst>
              </a:rPr>
              <a:t>mikrobiyal</a:t>
            </a:r>
            <a:r>
              <a:rPr lang="tr-TR" sz="2500" dirty="0">
                <a:effectLst>
                  <a:outerShdw blurRad="38100" dist="38100" dir="2700000" algn="tl">
                    <a:srgbClr val="000000">
                      <a:alpha val="43137"/>
                    </a:srgbClr>
                  </a:outerShdw>
                </a:effectLst>
              </a:rPr>
              <a:t> ve sentetik </a:t>
            </a:r>
          </a:p>
          <a:p>
            <a:pPr algn="just">
              <a:lnSpc>
                <a:spcPct val="110000"/>
              </a:lnSpc>
              <a:spcBef>
                <a:spcPts val="0"/>
              </a:spcBef>
              <a:buNone/>
            </a:pPr>
            <a:r>
              <a:rPr lang="tr-TR" sz="2500" dirty="0">
                <a:effectLst>
                  <a:outerShdw blurRad="38100" dist="38100" dir="2700000" algn="tl">
                    <a:srgbClr val="000000">
                      <a:alpha val="43137"/>
                    </a:srgbClr>
                  </a:outerShdw>
                </a:effectLst>
              </a:rPr>
              <a:t>     (yapay) kaynaklardan elde edilmektedir.</a:t>
            </a:r>
          </a:p>
        </p:txBody>
      </p:sp>
    </p:spTree>
    <p:extLst>
      <p:ext uri="{BB962C8B-B14F-4D97-AF65-F5344CB8AC3E}">
        <p14:creationId xmlns:p14="http://schemas.microsoft.com/office/powerpoint/2010/main" val="2733440545"/>
      </p:ext>
    </p:extLst>
  </p:cSld>
  <p:clrMapOvr>
    <a:masterClrMapping/>
  </p:clrMapOvr>
  <p:transition spd="slow">
    <p:cover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576064"/>
          </a:xfrm>
        </p:spPr>
        <p:txBody>
          <a:bodyPr>
            <a:normAutofit fontScale="90000"/>
          </a:bodyPr>
          <a:lstStyle/>
          <a:p>
            <a:r>
              <a:rPr lang="tr-TR" sz="3000" dirty="0">
                <a:effectLst>
                  <a:outerShdw blurRad="38100" dist="38100" dir="2700000" algn="tl">
                    <a:srgbClr val="000000">
                      <a:alpha val="43137"/>
                    </a:srgbClr>
                  </a:outerShdw>
                </a:effectLst>
              </a:rPr>
              <a:t>GIDA KATKI MADDELERİNİN KULLANIM AMAÇLARI</a:t>
            </a:r>
          </a:p>
        </p:txBody>
      </p:sp>
      <p:sp>
        <p:nvSpPr>
          <p:cNvPr id="3" name="2 İçerik Yer Tutucusu"/>
          <p:cNvSpPr>
            <a:spLocks noGrp="1"/>
          </p:cNvSpPr>
          <p:nvPr>
            <p:ph idx="1"/>
          </p:nvPr>
        </p:nvSpPr>
        <p:spPr>
          <a:xfrm>
            <a:off x="457200" y="764704"/>
            <a:ext cx="8229600" cy="5361459"/>
          </a:xfrm>
        </p:spPr>
        <p:txBody>
          <a:bodyPr>
            <a:noAutofit/>
          </a:bodyPr>
          <a:lstStyle/>
          <a:p>
            <a:r>
              <a:rPr lang="tr-TR" sz="2400" dirty="0">
                <a:effectLst>
                  <a:outerShdw blurRad="38100" dist="38100" dir="2700000" algn="tl">
                    <a:srgbClr val="000000">
                      <a:alpha val="43137"/>
                    </a:srgbClr>
                  </a:outerShdw>
                </a:effectLst>
              </a:rPr>
              <a:t>Gıdaların besleyici değerlerini korumak veya artırmak, </a:t>
            </a:r>
          </a:p>
          <a:p>
            <a:r>
              <a:rPr lang="tr-TR" sz="2400" dirty="0">
                <a:effectLst>
                  <a:outerShdw blurRad="38100" dist="38100" dir="2700000" algn="tl">
                    <a:srgbClr val="000000">
                      <a:alpha val="43137"/>
                    </a:srgbClr>
                  </a:outerShdw>
                </a:effectLst>
              </a:rPr>
              <a:t>Bazı insanların özgün diyet ihtiyaçlarını karşılamak, </a:t>
            </a:r>
          </a:p>
          <a:p>
            <a:r>
              <a:rPr lang="tr-TR" sz="2400" dirty="0">
                <a:effectLst>
                  <a:outerShdw blurRad="38100" dist="38100" dir="2700000" algn="tl">
                    <a:srgbClr val="000000">
                      <a:alpha val="43137"/>
                    </a:srgbClr>
                  </a:outerShdw>
                </a:effectLst>
              </a:rPr>
              <a:t>Dayanıklılığı artırmak,</a:t>
            </a:r>
          </a:p>
          <a:p>
            <a:r>
              <a:rPr lang="tr-TR" sz="2400" dirty="0">
                <a:effectLst>
                  <a:outerShdw blurRad="38100" dist="38100" dir="2700000" algn="tl">
                    <a:srgbClr val="000000">
                      <a:alpha val="43137"/>
                    </a:srgbClr>
                  </a:outerShdw>
                </a:effectLst>
              </a:rPr>
              <a:t>Dokusal özellikleri korumak veya geliştirmek,</a:t>
            </a:r>
          </a:p>
          <a:p>
            <a:r>
              <a:rPr lang="tr-TR" sz="2400" dirty="0">
                <a:effectLst>
                  <a:outerShdw blurRad="38100" dist="38100" dir="2700000" algn="tl">
                    <a:srgbClr val="000000">
                      <a:alpha val="43137"/>
                    </a:srgbClr>
                  </a:outerShdw>
                </a:effectLst>
              </a:rPr>
              <a:t>Lezzet ve kaliteyi artırmak, </a:t>
            </a:r>
          </a:p>
          <a:p>
            <a:r>
              <a:rPr lang="tr-TR" sz="2400" dirty="0">
                <a:effectLst>
                  <a:outerShdw blurRad="38100" dist="38100" dir="2700000" algn="tl">
                    <a:srgbClr val="000000">
                      <a:alpha val="43137"/>
                    </a:srgbClr>
                  </a:outerShdw>
                </a:effectLst>
              </a:rPr>
              <a:t>İstenmeyen reaksiyonları engellemek (</a:t>
            </a:r>
            <a:r>
              <a:rPr lang="tr-TR" sz="2400" dirty="0" err="1">
                <a:effectLst>
                  <a:outerShdw blurRad="38100" dist="38100" dir="2700000" algn="tl">
                    <a:srgbClr val="000000">
                      <a:alpha val="43137"/>
                    </a:srgbClr>
                  </a:outerShdw>
                </a:effectLst>
              </a:rPr>
              <a:t>oksidasyon</a:t>
            </a:r>
            <a:r>
              <a:rPr lang="tr-TR" sz="2400" dirty="0">
                <a:effectLst>
                  <a:outerShdw blurRad="38100" dist="38100" dir="2700000" algn="tl">
                    <a:srgbClr val="000000">
                      <a:alpha val="43137"/>
                    </a:srgbClr>
                  </a:outerShdw>
                </a:effectLst>
              </a:rPr>
              <a:t> gibi) </a:t>
            </a:r>
          </a:p>
          <a:p>
            <a:r>
              <a:rPr lang="tr-TR" sz="2400" dirty="0">
                <a:effectLst>
                  <a:outerShdw blurRad="38100" dist="38100" dir="2700000" algn="tl">
                    <a:srgbClr val="000000">
                      <a:alpha val="43137"/>
                    </a:srgbClr>
                  </a:outerShdw>
                </a:effectLst>
              </a:rPr>
              <a:t>Gıdaların işlenmesi sırasında çoğu zaman teknolojik gereklilik veya teknolojik işlemlere yardımcı olarak, </a:t>
            </a:r>
          </a:p>
          <a:p>
            <a:r>
              <a:rPr lang="tr-TR" sz="2400" dirty="0">
                <a:effectLst>
                  <a:outerShdw blurRad="38100" dist="38100" dir="2700000" algn="tl">
                    <a:srgbClr val="000000">
                      <a:alpha val="43137"/>
                    </a:srgbClr>
                  </a:outerShdw>
                </a:effectLst>
              </a:rPr>
              <a:t>Hastalık yapıcı mikroorganizmaların gelişmelerini önlemek,</a:t>
            </a:r>
          </a:p>
          <a:p>
            <a:r>
              <a:rPr lang="tr-TR" sz="2400" dirty="0">
                <a:effectLst>
                  <a:outerShdw blurRad="38100" dist="38100" dir="2700000" algn="tl">
                    <a:srgbClr val="000000">
                      <a:alpha val="43137"/>
                    </a:srgbClr>
                  </a:outerShdw>
                </a:effectLst>
              </a:rPr>
              <a:t>Çeşitliliği sağlamak</a:t>
            </a:r>
          </a:p>
          <a:p>
            <a:r>
              <a:rPr lang="tr-TR" sz="2400" dirty="0">
                <a:effectLst>
                  <a:outerShdw blurRad="38100" dist="38100" dir="2700000" algn="tl">
                    <a:srgbClr val="000000">
                      <a:alpha val="43137"/>
                    </a:srgbClr>
                  </a:outerShdw>
                </a:effectLst>
              </a:rPr>
              <a:t>Standardizasyonu yakalamak,</a:t>
            </a:r>
          </a:p>
          <a:p>
            <a:r>
              <a:rPr lang="tr-TR" sz="2400" dirty="0">
                <a:effectLst>
                  <a:outerShdw blurRad="38100" dist="38100" dir="2700000" algn="tl">
                    <a:srgbClr val="000000">
                      <a:alpha val="43137"/>
                    </a:srgbClr>
                  </a:outerShdw>
                </a:effectLst>
              </a:rPr>
              <a:t>Dağıtımı kolaylaştırmak</a:t>
            </a:r>
          </a:p>
        </p:txBody>
      </p:sp>
    </p:spTree>
    <p:extLst>
      <p:ext uri="{BB962C8B-B14F-4D97-AF65-F5344CB8AC3E}">
        <p14:creationId xmlns:p14="http://schemas.microsoft.com/office/powerpoint/2010/main" val="1726654682"/>
      </p:ext>
    </p:extLst>
  </p:cSld>
  <p:clrMapOvr>
    <a:masterClrMapping/>
  </p:clrMapOvr>
  <p:transition spd="slow">
    <p:cover dir="u"/>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2" descr="http://images.slideplayer.biz.tr/7/1984562/slides/slide_16.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transition spd="slow">
    <p:cover dir="u"/>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a:xfrm>
            <a:off x="5436095" y="548680"/>
            <a:ext cx="3707905" cy="1152128"/>
          </a:xfrm>
        </p:spPr>
        <p:txBody>
          <a:bodyPr/>
          <a:lstStyle/>
          <a:p>
            <a:pPr eaLnBrk="1" hangingPunct="1">
              <a:defRPr/>
            </a:pPr>
            <a:r>
              <a:rPr lang="tr-TR" dirty="0"/>
              <a:t>Katkı Maddeli Ürünler</a:t>
            </a:r>
            <a:endParaRPr lang="en-US" dirty="0"/>
          </a:p>
        </p:txBody>
      </p:sp>
      <p:sp>
        <p:nvSpPr>
          <p:cNvPr id="88067" name="Rectangle 3"/>
          <p:cNvSpPr>
            <a:spLocks noGrp="1" noRot="1" noChangeArrowheads="1"/>
          </p:cNvSpPr>
          <p:nvPr>
            <p:ph type="body" idx="1"/>
          </p:nvPr>
        </p:nvSpPr>
        <p:spPr>
          <a:xfrm>
            <a:off x="5508103" y="1773411"/>
            <a:ext cx="3635897" cy="4895949"/>
          </a:xfrm>
        </p:spPr>
        <p:txBody>
          <a:bodyPr/>
          <a:lstStyle/>
          <a:p>
            <a:pPr eaLnBrk="1" hangingPunct="1">
              <a:lnSpc>
                <a:spcPct val="90000"/>
              </a:lnSpc>
              <a:defRPr/>
            </a:pPr>
            <a:r>
              <a:rPr lang="tr-TR" sz="2400" dirty="0"/>
              <a:t>A ) Et ve Et Mamulleri</a:t>
            </a:r>
          </a:p>
          <a:p>
            <a:pPr eaLnBrk="1" hangingPunct="1">
              <a:lnSpc>
                <a:spcPct val="90000"/>
              </a:lnSpc>
              <a:defRPr/>
            </a:pPr>
            <a:r>
              <a:rPr lang="tr-TR" sz="2400" dirty="0"/>
              <a:t>B ) Un ve Unlu Mamuller   </a:t>
            </a:r>
          </a:p>
          <a:p>
            <a:pPr eaLnBrk="1" hangingPunct="1">
              <a:lnSpc>
                <a:spcPct val="90000"/>
              </a:lnSpc>
              <a:defRPr/>
            </a:pPr>
            <a:r>
              <a:rPr lang="tr-TR" sz="2400" dirty="0"/>
              <a:t>C ) Şeker ve Şekerli Mamuller</a:t>
            </a:r>
          </a:p>
          <a:p>
            <a:pPr eaLnBrk="1" hangingPunct="1">
              <a:lnSpc>
                <a:spcPct val="90000"/>
              </a:lnSpc>
              <a:defRPr/>
            </a:pPr>
            <a:r>
              <a:rPr lang="tr-TR" sz="2400" dirty="0"/>
              <a:t>D ) Tuz</a:t>
            </a:r>
          </a:p>
          <a:p>
            <a:pPr eaLnBrk="1" hangingPunct="1">
              <a:lnSpc>
                <a:spcPct val="90000"/>
              </a:lnSpc>
              <a:defRPr/>
            </a:pPr>
            <a:r>
              <a:rPr lang="tr-TR" sz="2400" dirty="0"/>
              <a:t>E ) Süt ve Sütlü mamuller</a:t>
            </a:r>
          </a:p>
          <a:p>
            <a:pPr eaLnBrk="1" hangingPunct="1">
              <a:lnSpc>
                <a:spcPct val="90000"/>
              </a:lnSpc>
              <a:defRPr/>
            </a:pPr>
            <a:r>
              <a:rPr lang="tr-TR" sz="2400" dirty="0"/>
              <a:t>F ) Meşrubatlar</a:t>
            </a:r>
          </a:p>
          <a:p>
            <a:pPr eaLnBrk="1" hangingPunct="1">
              <a:lnSpc>
                <a:spcPct val="90000"/>
              </a:lnSpc>
              <a:defRPr/>
            </a:pPr>
            <a:r>
              <a:rPr lang="tr-TR" sz="2400" dirty="0"/>
              <a:t>G ) İlaçlar</a:t>
            </a:r>
          </a:p>
          <a:p>
            <a:pPr eaLnBrk="1" hangingPunct="1">
              <a:lnSpc>
                <a:spcPct val="90000"/>
              </a:lnSpc>
              <a:defRPr/>
            </a:pPr>
            <a:r>
              <a:rPr lang="tr-TR" sz="2400" dirty="0"/>
              <a:t>H ) Temizlik Ürünleri</a:t>
            </a:r>
          </a:p>
          <a:p>
            <a:pPr eaLnBrk="1" hangingPunct="1">
              <a:lnSpc>
                <a:spcPct val="90000"/>
              </a:lnSpc>
              <a:defRPr/>
            </a:pPr>
            <a:r>
              <a:rPr lang="tr-TR" sz="2400" dirty="0"/>
              <a:t>I ) </a:t>
            </a:r>
            <a:r>
              <a:rPr lang="tr-TR" sz="2400" dirty="0" err="1"/>
              <a:t>Sanayii</a:t>
            </a:r>
            <a:r>
              <a:rPr lang="tr-TR" sz="2400" dirty="0"/>
              <a:t> Ürünleri</a:t>
            </a:r>
          </a:p>
        </p:txBody>
      </p:sp>
      <p:pic>
        <p:nvPicPr>
          <p:cNvPr id="22530" name="Picture 2" descr="http://www.yesilist.com/uploaded/34567.jpg"/>
          <p:cNvPicPr>
            <a:picLocks noChangeAspect="1" noChangeArrowheads="1"/>
          </p:cNvPicPr>
          <p:nvPr/>
        </p:nvPicPr>
        <p:blipFill>
          <a:blip r:embed="rId2" cstate="print"/>
          <a:srcRect/>
          <a:stretch>
            <a:fillRect/>
          </a:stretch>
        </p:blipFill>
        <p:spPr bwMode="auto">
          <a:xfrm>
            <a:off x="3" y="0"/>
            <a:ext cx="5519025" cy="6840000"/>
          </a:xfrm>
          <a:prstGeom prst="rect">
            <a:avLst/>
          </a:prstGeom>
          <a:noFill/>
        </p:spPr>
      </p:pic>
    </p:spTree>
  </p:cSld>
  <p:clrMapOvr>
    <a:masterClrMapping/>
  </p:clrMapOvr>
  <p:transition spd="slow">
    <p:cover dir="u"/>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1916832"/>
            <a:ext cx="8540750" cy="3456384"/>
          </a:xfrm>
        </p:spPr>
        <p:txBody>
          <a:bodyPr/>
          <a:lstStyle/>
          <a:p>
            <a:r>
              <a:rPr lang="tr-TR" sz="9600" dirty="0">
                <a:latin typeface="Niagara Engraved" pitchFamily="82" charset="0"/>
              </a:rPr>
              <a:t>ÇOK KULLANILAN GIDALARA ÖRNEKLER</a:t>
            </a:r>
          </a:p>
        </p:txBody>
      </p:sp>
    </p:spTree>
  </p:cSld>
  <p:clrMapOvr>
    <a:masterClrMapping/>
  </p:clrMapOvr>
  <p:transition spd="slow">
    <p:cover dir="u"/>
  </p:transition>
</p:sld>
</file>

<file path=ppt/theme/theme1.xml><?xml version="1.0" encoding="utf-8"?>
<a:theme xmlns:a="http://schemas.openxmlformats.org/drawingml/2006/main" name="GIDA RAPORU SUNUMU ANA DOSYA">
  <a:themeElements>
    <a:clrScheme name="Pus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Pusula">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usula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Pus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Pusula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Pusula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Pusula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Pusula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Pusula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Pusula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Pusula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2408</TotalTime>
  <Words>465</Words>
  <Application>Microsoft Office PowerPoint</Application>
  <PresentationFormat>Ekran Gösterisi (4:3)</PresentationFormat>
  <Paragraphs>65</Paragraphs>
  <Slides>21</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21</vt:i4>
      </vt:variant>
    </vt:vector>
  </HeadingPairs>
  <TitlesOfParts>
    <vt:vector size="28" baseType="lpstr">
      <vt:lpstr>Arial</vt:lpstr>
      <vt:lpstr>Calibri</vt:lpstr>
      <vt:lpstr>Niagara Engraved</vt:lpstr>
      <vt:lpstr>Tahoma</vt:lpstr>
      <vt:lpstr>TR Cupertino</vt:lpstr>
      <vt:lpstr>Wingdings</vt:lpstr>
      <vt:lpstr>GIDA RAPORU SUNUMU ANA DOSYA</vt:lpstr>
      <vt:lpstr>PowerPoint Sunusu</vt:lpstr>
      <vt:lpstr>PowerPoint Sunusu</vt:lpstr>
      <vt:lpstr>HELAL GIDA NEDİR?</vt:lpstr>
      <vt:lpstr>Gıdalara Helal diyebilmek için 4 temel esas</vt:lpstr>
      <vt:lpstr> GIDA KATKI MADDELERİ   </vt:lpstr>
      <vt:lpstr>GIDA KATKI MADDELERİNİN KULLANIM AMAÇLARI</vt:lpstr>
      <vt:lpstr>PowerPoint Sunusu</vt:lpstr>
      <vt:lpstr>Katkı Maddeli Ürünler</vt:lpstr>
      <vt:lpstr>ÇOK KULLANILAN GIDALARA ÖRNEKLER</vt:lpstr>
      <vt:lpstr>MARGARİN</vt:lpstr>
      <vt:lpstr>GAZLI İÇECEKLER</vt:lpstr>
      <vt:lpstr>ŞEKER ÇEŞİTLERİ</vt:lpstr>
      <vt:lpstr>HAZIR GIDALAR</vt:lpstr>
      <vt:lpstr>HAZIR GIDALAR</vt:lpstr>
      <vt:lpstr>HAZIR GIDALAR</vt:lpstr>
      <vt:lpstr>İYİ GÜZEL HOŞ AMA  BİZ NE YİYECEĞİZ?</vt:lpstr>
      <vt:lpstr>PowerPoint Sunusu</vt:lpstr>
      <vt:lpstr>PowerPoint Sunusu</vt:lpstr>
      <vt:lpstr>GDO – HİBRİT TOHUM</vt:lpstr>
      <vt:lpstr>PowerPoint Sunusu</vt:lpstr>
      <vt:lpstr>İlgili soruları ailenizle beraber konuşup tartışabilirsiniz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arbilen</dc:creator>
  <cp:lastModifiedBy>mehmet şam</cp:lastModifiedBy>
  <cp:revision>93</cp:revision>
  <dcterms:created xsi:type="dcterms:W3CDTF">2016-06-16T20:23:33Z</dcterms:created>
  <dcterms:modified xsi:type="dcterms:W3CDTF">2020-03-31T11:51:43Z</dcterms:modified>
</cp:coreProperties>
</file>